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sldIdLst>
    <p:sldId id="256" r:id="rId5"/>
    <p:sldId id="264" r:id="rId6"/>
    <p:sldId id="257" r:id="rId7"/>
    <p:sldId id="258" r:id="rId8"/>
    <p:sldId id="263" r:id="rId9"/>
    <p:sldId id="260" r:id="rId10"/>
    <p:sldId id="261" r:id="rId11"/>
    <p:sldId id="265" r:id="rId1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D42745-57D5-4D6B-A58B-E0C534FD4BD1}" v="258" dt="2022-12-06T13:54:30.913"/>
    <p1510:client id="{16BCDDF6-D989-40F1-8D61-9FF6121A655A}" v="10" vWet="11" dt="2022-11-22T14:02:38.748"/>
    <p1510:client id="{576234C1-6A6B-4B8D-BC77-CEE69179E19F}" v="5" dt="2022-11-29T13:40:59.822"/>
    <p1510:client id="{E9BAC5D0-B939-458B-AAEE-706AAC50B364}" v="7431" dt="2022-11-22T14:37:48.523"/>
    <p1510:client id="{F07A0FAF-35B7-405A-B050-E15BD60AFF94}" v="3" dt="2022-11-22T14:31:29.9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22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TAS Eray" userId="S::2024-sio.ertas-e@algoudlaffemas.fr::2d154ea4-adf2-464b-bb1e-c980e96bf328" providerId="AD" clId="Web-{14D42745-57D5-4D6B-A58B-E0C534FD4BD1}"/>
    <pc:docChg chg="modSld">
      <pc:chgData name="ERTAS Eray" userId="S::2024-sio.ertas-e@algoudlaffemas.fr::2d154ea4-adf2-464b-bb1e-c980e96bf328" providerId="AD" clId="Web-{14D42745-57D5-4D6B-A58B-E0C534FD4BD1}" dt="2022-12-06T13:54:30.913" v="265" actId="1076"/>
      <pc:docMkLst>
        <pc:docMk/>
      </pc:docMkLst>
      <pc:sldChg chg="modSp">
        <pc:chgData name="ERTAS Eray" userId="S::2024-sio.ertas-e@algoudlaffemas.fr::2d154ea4-adf2-464b-bb1e-c980e96bf328" providerId="AD" clId="Web-{14D42745-57D5-4D6B-A58B-E0C534FD4BD1}" dt="2022-12-06T13:42:12.877" v="24" actId="20577"/>
        <pc:sldMkLst>
          <pc:docMk/>
          <pc:sldMk cId="3924483566" sldId="258"/>
        </pc:sldMkLst>
        <pc:spChg chg="mod">
          <ac:chgData name="ERTAS Eray" userId="S::2024-sio.ertas-e@algoudlaffemas.fr::2d154ea4-adf2-464b-bb1e-c980e96bf328" providerId="AD" clId="Web-{14D42745-57D5-4D6B-A58B-E0C534FD4BD1}" dt="2022-12-06T13:42:12.877" v="24" actId="20577"/>
          <ac:spMkLst>
            <pc:docMk/>
            <pc:sldMk cId="3924483566" sldId="258"/>
            <ac:spMk id="3" creationId="{291FC2A8-1FCD-8775-33E2-D3989DB76226}"/>
          </ac:spMkLst>
        </pc:spChg>
        <pc:spChg chg="mod">
          <ac:chgData name="ERTAS Eray" userId="S::2024-sio.ertas-e@algoudlaffemas.fr::2d154ea4-adf2-464b-bb1e-c980e96bf328" providerId="AD" clId="Web-{14D42745-57D5-4D6B-A58B-E0C534FD4BD1}" dt="2022-12-06T13:41:42.563" v="10" actId="1076"/>
          <ac:spMkLst>
            <pc:docMk/>
            <pc:sldMk cId="3924483566" sldId="258"/>
            <ac:spMk id="4" creationId="{FD779298-2E54-EA18-41E6-301F11165CE5}"/>
          </ac:spMkLst>
        </pc:spChg>
        <pc:picChg chg="mod">
          <ac:chgData name="ERTAS Eray" userId="S::2024-sio.ertas-e@algoudlaffemas.fr::2d154ea4-adf2-464b-bb1e-c980e96bf328" providerId="AD" clId="Web-{14D42745-57D5-4D6B-A58B-E0C534FD4BD1}" dt="2022-12-06T13:40:25.405" v="9" actId="1076"/>
          <ac:picMkLst>
            <pc:docMk/>
            <pc:sldMk cId="3924483566" sldId="258"/>
            <ac:picMk id="5" creationId="{08D8E8BA-8F82-5272-3C27-46743950D8FD}"/>
          </ac:picMkLst>
        </pc:picChg>
      </pc:sldChg>
      <pc:sldChg chg="modSp">
        <pc:chgData name="ERTAS Eray" userId="S::2024-sio.ertas-e@algoudlaffemas.fr::2d154ea4-adf2-464b-bb1e-c980e96bf328" providerId="AD" clId="Web-{14D42745-57D5-4D6B-A58B-E0C534FD4BD1}" dt="2022-12-06T13:54:30.913" v="265" actId="1076"/>
        <pc:sldMkLst>
          <pc:docMk/>
          <pc:sldMk cId="382334252" sldId="263"/>
        </pc:sldMkLst>
        <pc:spChg chg="mod">
          <ac:chgData name="ERTAS Eray" userId="S::2024-sio.ertas-e@algoudlaffemas.fr::2d154ea4-adf2-464b-bb1e-c980e96bf328" providerId="AD" clId="Web-{14D42745-57D5-4D6B-A58B-E0C534FD4BD1}" dt="2022-12-06T13:54:30.913" v="265" actId="1076"/>
          <ac:spMkLst>
            <pc:docMk/>
            <pc:sldMk cId="382334252" sldId="263"/>
            <ac:spMk id="2" creationId="{BB166148-ABC5-1A4F-289C-35417235F43B}"/>
          </ac:spMkLst>
        </pc:spChg>
        <pc:spChg chg="mod">
          <ac:chgData name="ERTAS Eray" userId="S::2024-sio.ertas-e@algoudlaffemas.fr::2d154ea4-adf2-464b-bb1e-c980e96bf328" providerId="AD" clId="Web-{14D42745-57D5-4D6B-A58B-E0C534FD4BD1}" dt="2022-12-06T13:54:25.506" v="264" actId="1076"/>
          <ac:spMkLst>
            <pc:docMk/>
            <pc:sldMk cId="382334252" sldId="263"/>
            <ac:spMk id="10" creationId="{4655CE72-B054-6288-FE58-BD3EAF160AE0}"/>
          </ac:spMkLst>
        </pc:spChg>
      </pc:sldChg>
      <pc:sldChg chg="modSp">
        <pc:chgData name="ERTAS Eray" userId="S::2024-sio.ertas-e@algoudlaffemas.fr::2d154ea4-adf2-464b-bb1e-c980e96bf328" providerId="AD" clId="Web-{14D42745-57D5-4D6B-A58B-E0C534FD4BD1}" dt="2022-12-06T13:20:08.396" v="3" actId="20577"/>
        <pc:sldMkLst>
          <pc:docMk/>
          <pc:sldMk cId="1254178665" sldId="264"/>
        </pc:sldMkLst>
        <pc:spChg chg="mod">
          <ac:chgData name="ERTAS Eray" userId="S::2024-sio.ertas-e@algoudlaffemas.fr::2d154ea4-adf2-464b-bb1e-c980e96bf328" providerId="AD" clId="Web-{14D42745-57D5-4D6B-A58B-E0C534FD4BD1}" dt="2022-12-06T13:20:08.396" v="3" actId="20577"/>
          <ac:spMkLst>
            <pc:docMk/>
            <pc:sldMk cId="1254178665" sldId="264"/>
            <ac:spMk id="19" creationId="{DBCCDAA3-FE70-5DF8-A0AD-B549C263DD10}"/>
          </ac:spMkLst>
        </pc:spChg>
      </pc:sldChg>
    </pc:docChg>
  </pc:docChgLst>
</pc:chgInfo>
</file>

<file path=ppt/media/hdphoto1.wdp>
</file>

<file path=ppt/media/hdphoto2.wdp>
</file>

<file path=ppt/media/image1.png>
</file>

<file path=ppt/media/image2.jpe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069295-E7D4-49EE-AFA4-28C663BD2F5B}" type="datetimeFigureOut">
              <a:rPr lang="fr-FR" smtClean="0"/>
              <a:t>06/12/2022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7CA52B-CA61-4A0A-89BA-0785088DF91A}" type="slidenum">
              <a:rPr lang="fr-FR" smtClean="0"/>
              <a:t>‹N°›</a:t>
            </a:fld>
            <a:endParaRPr lang="fr-FR"/>
          </a:p>
        </p:txBody>
      </p:sp>
    </p:spTree>
    <p:extLst>
      <p:ext uri="{BB962C8B-B14F-4D97-AF65-F5344CB8AC3E}">
        <p14:creationId xmlns:p14="http://schemas.microsoft.com/office/powerpoint/2010/main" val="1813269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97CA52B-CA61-4A0A-89BA-0785088DF91A}" type="slidenum">
              <a:rPr lang="fr-FR" smtClean="0"/>
              <a:t>7</a:t>
            </a:fld>
            <a:endParaRPr lang="fr-FR"/>
          </a:p>
        </p:txBody>
      </p:sp>
    </p:spTree>
    <p:extLst>
      <p:ext uri="{BB962C8B-B14F-4D97-AF65-F5344CB8AC3E}">
        <p14:creationId xmlns:p14="http://schemas.microsoft.com/office/powerpoint/2010/main" val="1548387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0981D4-714F-3BF7-9EFF-C71791E2437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AE124D0-0492-0873-010F-D3384C8D72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A86748A-D0D4-313E-9235-68A7BD0A0238}"/>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AF1FCEEF-254E-4D73-65A0-D29D5BC2DEF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2FF198B-E7A6-0D16-3E88-A23D4DC5B36B}"/>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2444961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48BCA3-3693-242A-12B1-B4B89752A72F}"/>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A6D9E37-2313-66A0-AB1E-05E81109A8CD}"/>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237A77F-33FD-05CA-8BB9-66BA11657AC1}"/>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B67FEDEC-C2D3-9DCC-0290-D97385CFEC7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03CC843-92A5-AA21-9132-042E4F27078B}"/>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3789052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01D36FF4-580A-8B4F-70C0-DEC5AAC1C0E3}"/>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7F777976-C487-2893-61C3-6FCE112F0F98}"/>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DE7C3F6-AAF4-32FE-D018-509546256103}"/>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3AD23608-F63B-8762-6553-0A75F12C07E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09EFDEA-F2D1-F08F-F9D3-96AFB000D219}"/>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2725568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1A76872-A563-3CDB-66CD-35EFAAF731A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E944E9A-C7D5-A5E2-E361-9B63DB9D0B76}"/>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5762EC2-6774-D76E-A4A6-C9DDDEC8CB6C}"/>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FD8E017B-5BFE-D0F7-C97F-52D7FE69A0D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6A44670-4156-48C9-A8DE-5E02A8889367}"/>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167141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B3E140-925C-E720-F49A-4E5ABC26DE3B}"/>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E6B49CF-88B7-5D2D-BA90-0FC1807BAB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4033116A-A40A-9475-2D23-B5F4D21E8341}"/>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676B383E-B057-31E1-8BDF-B2C8ACE0414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BDCB829-4BEB-C950-87E7-37F81D0B132C}"/>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3612286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359FC-B6EE-5E7E-C261-943A1578850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56AEDA8-D5A4-EBF3-C9BF-CCE5E95CB2A0}"/>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DA5B625-8DF6-7203-4F98-09D8056319D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C77409E9-01A0-EB7E-9AC7-2AADA126763B}"/>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6" name="Espace réservé du pied de page 5">
            <a:extLst>
              <a:ext uri="{FF2B5EF4-FFF2-40B4-BE49-F238E27FC236}">
                <a16:creationId xmlns:a16="http://schemas.microsoft.com/office/drawing/2014/main" id="{DBFAE2C4-075C-4C63-BB5F-274909AD00B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1C4ABC8-2194-E32C-498F-C9E77BC3F59B}"/>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4192673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5C3BFE-F806-968C-2291-BD7FFFF67201}"/>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E7D1D17-D464-F84E-548E-EECD01151F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360B1920-3665-2FEE-74E5-3B0C2508B94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27B84568-D1A2-973A-FBCA-D31127F0E7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5B1EE471-4DF0-F792-4EE2-5FDAB290CAD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22081B00-BF41-0B3F-C931-4348E9204694}"/>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8" name="Espace réservé du pied de page 7">
            <a:extLst>
              <a:ext uri="{FF2B5EF4-FFF2-40B4-BE49-F238E27FC236}">
                <a16:creationId xmlns:a16="http://schemas.microsoft.com/office/drawing/2014/main" id="{8EA12B0E-48BA-DE2C-3937-0EC2A74E1FDC}"/>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FC952BC-E23E-28DD-2ED2-275697406990}"/>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1904255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7EF461-99FC-42EA-FE0D-F7090D309EF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3997CF18-E77D-F3F2-629B-D376A803DA8E}"/>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4" name="Espace réservé du pied de page 3">
            <a:extLst>
              <a:ext uri="{FF2B5EF4-FFF2-40B4-BE49-F238E27FC236}">
                <a16:creationId xmlns:a16="http://schemas.microsoft.com/office/drawing/2014/main" id="{B8BD11E9-0B61-7C0F-98F6-9E1E2F698B79}"/>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44C6586E-51E4-EFFA-9892-5275F3FEAE7C}"/>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503212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2B32E239-E1BD-1946-6A55-038834854B5E}"/>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3" name="Espace réservé du pied de page 2">
            <a:extLst>
              <a:ext uri="{FF2B5EF4-FFF2-40B4-BE49-F238E27FC236}">
                <a16:creationId xmlns:a16="http://schemas.microsoft.com/office/drawing/2014/main" id="{04C3B2A0-8F8D-1C9F-7989-54B788BE7C1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DB9C300-4E22-EB4D-E4E3-6FC1571CC1C3}"/>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103547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2B88AA-D403-4A46-DB9D-52EE2859F75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CE77977-2964-B2DC-964F-F5EDA6B652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89F14229-631E-7BE1-357B-2489270A9B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44E3D99-A175-392F-ED63-319EB091B498}"/>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6" name="Espace réservé du pied de page 5">
            <a:extLst>
              <a:ext uri="{FF2B5EF4-FFF2-40B4-BE49-F238E27FC236}">
                <a16:creationId xmlns:a16="http://schemas.microsoft.com/office/drawing/2014/main" id="{FACD38FF-5057-BC06-14BC-ABFFF6D0013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BD96A8E-138E-8647-2E1A-D677EFCD441A}"/>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1048615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D99506-D3EF-512E-601B-0F0D4637D48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9A9B884-E1D1-3667-3154-283F6C3520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A9CEA51-C6C2-E9C9-9C50-8B49935FCB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9F99FFD-83E1-8520-EE30-616829303AE3}"/>
              </a:ext>
            </a:extLst>
          </p:cNvPr>
          <p:cNvSpPr>
            <a:spLocks noGrp="1"/>
          </p:cNvSpPr>
          <p:nvPr>
            <p:ph type="dt" sz="half" idx="10"/>
          </p:nvPr>
        </p:nvSpPr>
        <p:spPr/>
        <p:txBody>
          <a:bodyPr/>
          <a:lstStyle/>
          <a:p>
            <a:fld id="{FACA7395-11E4-4A5F-824F-0AF76DFC9384}" type="datetimeFigureOut">
              <a:rPr lang="fr-FR" smtClean="0"/>
              <a:t>06/12/2022</a:t>
            </a:fld>
            <a:endParaRPr lang="fr-FR"/>
          </a:p>
        </p:txBody>
      </p:sp>
      <p:sp>
        <p:nvSpPr>
          <p:cNvPr id="6" name="Espace réservé du pied de page 5">
            <a:extLst>
              <a:ext uri="{FF2B5EF4-FFF2-40B4-BE49-F238E27FC236}">
                <a16:creationId xmlns:a16="http://schemas.microsoft.com/office/drawing/2014/main" id="{4081BB54-F0C8-13FA-37EC-4F052A72C62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3DB2310-75D5-618F-CBD8-505D8C58D8E9}"/>
              </a:ext>
            </a:extLst>
          </p:cNvPr>
          <p:cNvSpPr>
            <a:spLocks noGrp="1"/>
          </p:cNvSpPr>
          <p:nvPr>
            <p:ph type="sldNum" sz="quarter" idx="12"/>
          </p:nvPr>
        </p:nvSpPr>
        <p:spPr/>
        <p:txBody>
          <a:bodyPr/>
          <a:lstStyle/>
          <a:p>
            <a:fld id="{A0E8C42C-9FEF-4159-8693-4D58CD3FF8B3}" type="slidenum">
              <a:rPr lang="fr-FR" smtClean="0"/>
              <a:t>‹N°›</a:t>
            </a:fld>
            <a:endParaRPr lang="fr-FR"/>
          </a:p>
        </p:txBody>
      </p:sp>
    </p:spTree>
    <p:extLst>
      <p:ext uri="{BB962C8B-B14F-4D97-AF65-F5344CB8AC3E}">
        <p14:creationId xmlns:p14="http://schemas.microsoft.com/office/powerpoint/2010/main" val="3971630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E9B7FAE-E0DF-2035-B4EB-6958ED700E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780B7B5B-5EEE-7949-094F-3C83CE5147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E77A772-02D4-641E-06EB-8B1EA6C9AE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CA7395-11E4-4A5F-824F-0AF76DFC9384}" type="datetimeFigureOut">
              <a:rPr lang="fr-FR" smtClean="0"/>
              <a:t>06/12/2022</a:t>
            </a:fld>
            <a:endParaRPr lang="fr-FR"/>
          </a:p>
        </p:txBody>
      </p:sp>
      <p:sp>
        <p:nvSpPr>
          <p:cNvPr id="5" name="Espace réservé du pied de page 4">
            <a:extLst>
              <a:ext uri="{FF2B5EF4-FFF2-40B4-BE49-F238E27FC236}">
                <a16:creationId xmlns:a16="http://schemas.microsoft.com/office/drawing/2014/main" id="{D2D89B16-8897-6F62-DEB8-96EB7BBF61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60A7451F-5229-BC8D-BA05-481F3B5F2E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E8C42C-9FEF-4159-8693-4D58CD3FF8B3}" type="slidenum">
              <a:rPr lang="fr-FR" smtClean="0"/>
              <a:t>‹N°›</a:t>
            </a:fld>
            <a:endParaRPr lang="fr-FR"/>
          </a:p>
        </p:txBody>
      </p:sp>
    </p:spTree>
    <p:extLst>
      <p:ext uri="{BB962C8B-B14F-4D97-AF65-F5344CB8AC3E}">
        <p14:creationId xmlns:p14="http://schemas.microsoft.com/office/powerpoint/2010/main" val="21580285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a:extLst>
              <a:ext uri="{FF2B5EF4-FFF2-40B4-BE49-F238E27FC236}">
                <a16:creationId xmlns:a16="http://schemas.microsoft.com/office/drawing/2014/main" id="{C7D44315-AE37-8CBF-1302-0ADE87D6602E}"/>
              </a:ext>
            </a:extLst>
          </p:cNvPr>
          <p:cNvPicPr>
            <a:picLocks noChangeAspect="1"/>
          </p:cNvPicPr>
          <p:nvPr/>
        </p:nvPicPr>
        <p:blipFill rotWithShape="1">
          <a:blip r:embed="rId2"/>
          <a:srcRect l="5000"/>
          <a:stretch/>
        </p:blipFill>
        <p:spPr>
          <a:xfrm>
            <a:off x="-6350" y="49995"/>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11"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re 1">
            <a:extLst>
              <a:ext uri="{FF2B5EF4-FFF2-40B4-BE49-F238E27FC236}">
                <a16:creationId xmlns:a16="http://schemas.microsoft.com/office/drawing/2014/main" id="{AEB7C702-91E0-82B7-4A0A-D4E5D0179A75}"/>
              </a:ext>
            </a:extLst>
          </p:cNvPr>
          <p:cNvSpPr>
            <a:spLocks noGrp="1"/>
          </p:cNvSpPr>
          <p:nvPr>
            <p:ph type="ctrTitle"/>
          </p:nvPr>
        </p:nvSpPr>
        <p:spPr>
          <a:xfrm>
            <a:off x="531540" y="293627"/>
            <a:ext cx="7021513" cy="2308324"/>
          </a:xfrm>
        </p:spPr>
        <p:txBody>
          <a:bodyPr>
            <a:normAutofit/>
          </a:bodyPr>
          <a:lstStyle/>
          <a:p>
            <a:pPr algn="l"/>
            <a:r>
              <a:rPr lang="fr-FR" sz="4000">
                <a:solidFill>
                  <a:srgbClr val="FFFFFF"/>
                </a:solidFill>
                <a:latin typeface="Georgia Pro"/>
              </a:rPr>
              <a:t>Les différentes menaces sur Internet</a:t>
            </a:r>
          </a:p>
        </p:txBody>
      </p:sp>
      <p:sp>
        <p:nvSpPr>
          <p:cNvPr id="3" name="Sous-titre 2">
            <a:extLst>
              <a:ext uri="{FF2B5EF4-FFF2-40B4-BE49-F238E27FC236}">
                <a16:creationId xmlns:a16="http://schemas.microsoft.com/office/drawing/2014/main" id="{AECD2FC6-A070-93AC-3376-3883BB53F5C2}"/>
              </a:ext>
            </a:extLst>
          </p:cNvPr>
          <p:cNvSpPr>
            <a:spLocks noGrp="1"/>
          </p:cNvSpPr>
          <p:nvPr>
            <p:ph type="subTitle" idx="1"/>
          </p:nvPr>
        </p:nvSpPr>
        <p:spPr>
          <a:xfrm>
            <a:off x="54439" y="6393365"/>
            <a:ext cx="9962240" cy="1012778"/>
          </a:xfrm>
        </p:spPr>
        <p:txBody>
          <a:bodyPr vert="horz" lIns="91440" tIns="45720" rIns="91440" bIns="45720" rtlCol="0" anchor="t">
            <a:normAutofit/>
          </a:bodyPr>
          <a:lstStyle/>
          <a:p>
            <a:pPr algn="l"/>
            <a:r>
              <a:rPr lang="fr-FR">
                <a:solidFill>
                  <a:srgbClr val="FFFFFF"/>
                </a:solidFill>
                <a:latin typeface="Sitka Text"/>
                <a:cs typeface="Calibri"/>
              </a:rPr>
              <a:t>ERTAS Eray, SIBOLD Charly, PRADEAU Thomas, DELETTRE Théo</a:t>
            </a:r>
          </a:p>
        </p:txBody>
      </p:sp>
    </p:spTree>
    <p:extLst>
      <p:ext uri="{BB962C8B-B14F-4D97-AF65-F5344CB8AC3E}">
        <p14:creationId xmlns:p14="http://schemas.microsoft.com/office/powerpoint/2010/main" val="1683640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 4" descr="Une image contenant texte, clavier&#10;&#10;Description générée automatiquement">
            <a:extLst>
              <a:ext uri="{FF2B5EF4-FFF2-40B4-BE49-F238E27FC236}">
                <a16:creationId xmlns:a16="http://schemas.microsoft.com/office/drawing/2014/main" id="{BDB96D41-D5CB-9C2C-88ED-51F9A0BD46B0}"/>
              </a:ext>
            </a:extLst>
          </p:cNvPr>
          <p:cNvPicPr>
            <a:picLocks noChangeAspect="1"/>
          </p:cNvPicPr>
          <p:nvPr/>
        </p:nvPicPr>
        <p:blipFill rotWithShape="1">
          <a:blip r:embed="rId2"/>
          <a:srcRect l="2841" r="26516"/>
          <a:stretch/>
        </p:blipFill>
        <p:spPr>
          <a:xfrm>
            <a:off x="4117521" y="-478"/>
            <a:ext cx="8074479" cy="6857990"/>
          </a:xfrm>
          <a:prstGeom prst="rect">
            <a:avLst/>
          </a:prstGeom>
        </p:spPr>
      </p:pic>
      <p:sp>
        <p:nvSpPr>
          <p:cNvPr id="17" name="Freeform: Shape 1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re 1">
            <a:extLst>
              <a:ext uri="{FF2B5EF4-FFF2-40B4-BE49-F238E27FC236}">
                <a16:creationId xmlns:a16="http://schemas.microsoft.com/office/drawing/2014/main" id="{296E6591-476F-28EB-5108-555FBF74BD08}"/>
              </a:ext>
            </a:extLst>
          </p:cNvPr>
          <p:cNvSpPr>
            <a:spLocks noGrp="1"/>
          </p:cNvSpPr>
          <p:nvPr>
            <p:ph type="title"/>
          </p:nvPr>
        </p:nvSpPr>
        <p:spPr>
          <a:xfrm>
            <a:off x="804672" y="365125"/>
            <a:ext cx="5266155" cy="1325563"/>
          </a:xfrm>
        </p:spPr>
        <p:txBody>
          <a:bodyPr>
            <a:normAutofit/>
          </a:bodyPr>
          <a:lstStyle/>
          <a:p>
            <a:r>
              <a:rPr lang="fr-FR"/>
              <a:t>Introduction</a:t>
            </a:r>
          </a:p>
        </p:txBody>
      </p:sp>
      <p:sp>
        <p:nvSpPr>
          <p:cNvPr id="19" name="Content Placeholder 7">
            <a:extLst>
              <a:ext uri="{FF2B5EF4-FFF2-40B4-BE49-F238E27FC236}">
                <a16:creationId xmlns:a16="http://schemas.microsoft.com/office/drawing/2014/main" id="{DBCCDAA3-FE70-5DF8-A0AD-B549C263DD10}"/>
              </a:ext>
            </a:extLst>
          </p:cNvPr>
          <p:cNvSpPr>
            <a:spLocks noGrp="1"/>
          </p:cNvSpPr>
          <p:nvPr>
            <p:ph idx="1"/>
          </p:nvPr>
        </p:nvSpPr>
        <p:spPr>
          <a:xfrm>
            <a:off x="804672" y="2022601"/>
            <a:ext cx="3941499" cy="4154361"/>
          </a:xfrm>
        </p:spPr>
        <p:txBody>
          <a:bodyPr vert="horz" lIns="91440" tIns="45720" rIns="91440" bIns="45720" rtlCol="0" anchor="t">
            <a:normAutofit/>
          </a:bodyPr>
          <a:lstStyle/>
          <a:p>
            <a:r>
              <a:rPr lang="fr-FR" sz="2000"/>
              <a:t>Dans cette présentation vous trouverez les différentes menaces que vous pouvez rencontrer en entreprise. Et les méthodes de protections.</a:t>
            </a:r>
          </a:p>
        </p:txBody>
      </p:sp>
    </p:spTree>
    <p:extLst>
      <p:ext uri="{BB962C8B-B14F-4D97-AF65-F5344CB8AC3E}">
        <p14:creationId xmlns:p14="http://schemas.microsoft.com/office/powerpoint/2010/main" val="125417866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Image 7">
            <a:extLst>
              <a:ext uri="{FF2B5EF4-FFF2-40B4-BE49-F238E27FC236}">
                <a16:creationId xmlns:a16="http://schemas.microsoft.com/office/drawing/2014/main" id="{700DE477-1A2F-C1A4-0E1E-E74481971925}"/>
              </a:ext>
            </a:extLst>
          </p:cNvPr>
          <p:cNvPicPr>
            <a:picLocks noChangeAspect="1"/>
          </p:cNvPicPr>
          <p:nvPr/>
        </p:nvPicPr>
        <p:blipFill>
          <a:blip r:embed="rId2"/>
          <a:stretch>
            <a:fillRect/>
          </a:stretch>
        </p:blipFill>
        <p:spPr>
          <a:xfrm>
            <a:off x="0" y="0"/>
            <a:ext cx="14444176" cy="6966857"/>
          </a:xfrm>
          <a:prstGeom prst="rect">
            <a:avLst/>
          </a:prstGeom>
        </p:spPr>
      </p:pic>
      <p:sp>
        <p:nvSpPr>
          <p:cNvPr id="11" name="Freeform: Shape 1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BB166148-ABC5-1A4F-289C-35417235F43B}"/>
              </a:ext>
            </a:extLst>
          </p:cNvPr>
          <p:cNvSpPr>
            <a:spLocks noGrp="1"/>
          </p:cNvSpPr>
          <p:nvPr>
            <p:ph type="title"/>
          </p:nvPr>
        </p:nvSpPr>
        <p:spPr>
          <a:xfrm>
            <a:off x="804672" y="1412489"/>
            <a:ext cx="2871095" cy="2156621"/>
          </a:xfrm>
        </p:spPr>
        <p:txBody>
          <a:bodyPr vert="horz" lIns="91440" tIns="45720" rIns="91440" bIns="45720" rtlCol="0" anchor="t">
            <a:normAutofit/>
          </a:bodyPr>
          <a:lstStyle/>
          <a:p>
            <a:r>
              <a:rPr lang="en-US" sz="3600" u="sng">
                <a:solidFill>
                  <a:srgbClr val="FFFFFF"/>
                </a:solidFill>
                <a:latin typeface="Georgia Pro"/>
                <a:cs typeface="Times New Roman"/>
              </a:rPr>
              <a:t>Le Spam</a:t>
            </a:r>
            <a:endParaRPr lang="en-US" sz="3600" u="sng" kern="1200">
              <a:solidFill>
                <a:srgbClr val="FFFFFF"/>
              </a:solidFill>
              <a:latin typeface="Georgia Pro"/>
              <a:cs typeface="Times New Roman"/>
            </a:endParaRPr>
          </a:p>
        </p:txBody>
      </p:sp>
      <p:sp>
        <p:nvSpPr>
          <p:cNvPr id="6" name="Espace réservé du contenu 5">
            <a:extLst>
              <a:ext uri="{FF2B5EF4-FFF2-40B4-BE49-F238E27FC236}">
                <a16:creationId xmlns:a16="http://schemas.microsoft.com/office/drawing/2014/main" id="{B0DDA606-E51E-F67B-4B5F-ED502241EC8B}"/>
              </a:ext>
            </a:extLst>
          </p:cNvPr>
          <p:cNvSpPr>
            <a:spLocks noGrp="1"/>
          </p:cNvSpPr>
          <p:nvPr>
            <p:ph idx="1"/>
          </p:nvPr>
        </p:nvSpPr>
        <p:spPr>
          <a:xfrm>
            <a:off x="141249" y="2039356"/>
            <a:ext cx="4187283" cy="1288306"/>
          </a:xfrm>
        </p:spPr>
        <p:txBody>
          <a:bodyPr vert="horz" lIns="91440" tIns="45720" rIns="91440" bIns="45720" rtlCol="0" anchor="t">
            <a:normAutofit/>
          </a:bodyPr>
          <a:lstStyle/>
          <a:p>
            <a:r>
              <a:rPr lang="fr-FR" sz="2000">
                <a:solidFill>
                  <a:schemeClr val="bg1"/>
                </a:solidFill>
                <a:cs typeface="Calibri"/>
              </a:rPr>
              <a:t>Le spam est une communication électronique non sollicitée, il s'agit généralement d'envois en grande quantité à des fins publicitaires.</a:t>
            </a:r>
          </a:p>
        </p:txBody>
      </p:sp>
      <p:sp>
        <p:nvSpPr>
          <p:cNvPr id="3" name="ZoneTexte 2">
            <a:extLst>
              <a:ext uri="{FF2B5EF4-FFF2-40B4-BE49-F238E27FC236}">
                <a16:creationId xmlns:a16="http://schemas.microsoft.com/office/drawing/2014/main" id="{50F6F2BB-1E9A-E5CA-E08D-6DBB5FBF8B8A}"/>
              </a:ext>
            </a:extLst>
          </p:cNvPr>
          <p:cNvSpPr txBox="1"/>
          <p:nvPr/>
        </p:nvSpPr>
        <p:spPr>
          <a:xfrm>
            <a:off x="350417" y="3180314"/>
            <a:ext cx="3325349" cy="1600438"/>
          </a:xfrm>
          <a:prstGeom prst="rect">
            <a:avLst/>
          </a:prstGeom>
          <a:noFill/>
        </p:spPr>
        <p:txBody>
          <a:bodyPr wrap="square" rtlCol="0">
            <a:spAutoFit/>
          </a:bodyPr>
          <a:lstStyle/>
          <a:p>
            <a:r>
              <a:rPr lang="fr-FR" b="1" u="sng" dirty="0">
                <a:solidFill>
                  <a:srgbClr val="FF0000"/>
                </a:solidFill>
                <a:latin typeface="Georgia Pro" panose="02040502050405020303" pitchFamily="18" charset="0"/>
              </a:rPr>
              <a:t>Comment s’en protéger ?: </a:t>
            </a:r>
          </a:p>
          <a:p>
            <a:r>
              <a:rPr lang="fr-FR" sz="1600" dirty="0">
                <a:solidFill>
                  <a:schemeClr val="bg1"/>
                </a:solidFill>
              </a:rPr>
              <a:t>Pour se protéger des spams par mail il faut faire du filtrage de mails ce qui permettra de recevoir des mails uniquement des destinataires certifiés ou choisis.</a:t>
            </a:r>
          </a:p>
        </p:txBody>
      </p:sp>
    </p:spTree>
    <p:extLst>
      <p:ext uri="{BB962C8B-B14F-4D97-AF65-F5344CB8AC3E}">
        <p14:creationId xmlns:p14="http://schemas.microsoft.com/office/powerpoint/2010/main" val="152528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7258E1-6892-19DF-17F1-9457272CD5F3}"/>
              </a:ext>
            </a:extLst>
          </p:cNvPr>
          <p:cNvSpPr>
            <a:spLocks noGrp="1"/>
          </p:cNvSpPr>
          <p:nvPr>
            <p:ph type="title"/>
          </p:nvPr>
        </p:nvSpPr>
        <p:spPr>
          <a:xfrm>
            <a:off x="7195127" y="566617"/>
            <a:ext cx="4449720" cy="835432"/>
          </a:xfrm>
        </p:spPr>
        <p:txBody>
          <a:bodyPr vert="horz" lIns="91440" tIns="45720" rIns="91440" bIns="45720" rtlCol="0" anchor="b">
            <a:normAutofit/>
          </a:bodyPr>
          <a:lstStyle/>
          <a:p>
            <a:r>
              <a:rPr lang="en-US" sz="3600" u="sng">
                <a:latin typeface="Georgia Pro"/>
                <a:cs typeface="Calibri Light"/>
              </a:rPr>
              <a:t>Le </a:t>
            </a:r>
            <a:r>
              <a:rPr lang="en-US" sz="3600" u="sng" err="1">
                <a:latin typeface="Georgia Pro"/>
                <a:cs typeface="Calibri Light"/>
              </a:rPr>
              <a:t>hameçonnage</a:t>
            </a:r>
            <a:endParaRPr lang="en-US" sz="3600" u="sng">
              <a:latin typeface="Georgia Pro"/>
            </a:endParaRPr>
          </a:p>
        </p:txBody>
      </p:sp>
      <p:sp>
        <p:nvSpPr>
          <p:cNvPr id="3" name="Espace réservé du contenu 2">
            <a:extLst>
              <a:ext uri="{FF2B5EF4-FFF2-40B4-BE49-F238E27FC236}">
                <a16:creationId xmlns:a16="http://schemas.microsoft.com/office/drawing/2014/main" id="{291FC2A8-1FCD-8775-33E2-D3989DB76226}"/>
              </a:ext>
            </a:extLst>
          </p:cNvPr>
          <p:cNvSpPr>
            <a:spLocks noGrp="1"/>
          </p:cNvSpPr>
          <p:nvPr>
            <p:ph idx="1"/>
          </p:nvPr>
        </p:nvSpPr>
        <p:spPr>
          <a:xfrm>
            <a:off x="7195124" y="1563503"/>
            <a:ext cx="4087305" cy="1147863"/>
          </a:xfrm>
        </p:spPr>
        <p:txBody>
          <a:bodyPr vert="horz" lIns="91440" tIns="45720" rIns="91440" bIns="45720" rtlCol="0" anchor="t">
            <a:normAutofit lnSpcReduction="10000"/>
          </a:bodyPr>
          <a:lstStyle/>
          <a:p>
            <a:pPr marL="0" indent="0">
              <a:buNone/>
            </a:pPr>
            <a:r>
              <a:rPr lang="en-US" sz="2000" dirty="0" err="1">
                <a:cs typeface="Calibri"/>
              </a:rPr>
              <a:t>C'est</a:t>
            </a:r>
            <a:r>
              <a:rPr lang="en-US" sz="2000" dirty="0">
                <a:cs typeface="Calibri"/>
              </a:rPr>
              <a:t> </a:t>
            </a:r>
            <a:r>
              <a:rPr lang="en-US" sz="2000" dirty="0" err="1">
                <a:cs typeface="Calibri"/>
              </a:rPr>
              <a:t>une</a:t>
            </a:r>
            <a:r>
              <a:rPr lang="en-US" sz="2000" dirty="0">
                <a:cs typeface="Calibri"/>
              </a:rPr>
              <a:t> technique </a:t>
            </a:r>
            <a:r>
              <a:rPr lang="en-US" sz="2000" dirty="0" err="1">
                <a:cs typeface="Calibri"/>
              </a:rPr>
              <a:t>malveillante</a:t>
            </a:r>
            <a:r>
              <a:rPr lang="en-US" sz="2000" dirty="0">
                <a:cs typeface="Calibri"/>
              </a:rPr>
              <a:t> qui </a:t>
            </a:r>
            <a:r>
              <a:rPr lang="en-US" sz="2000" dirty="0" err="1">
                <a:cs typeface="Calibri"/>
              </a:rPr>
              <a:t>consiste</a:t>
            </a:r>
            <a:r>
              <a:rPr lang="en-US" sz="2000" dirty="0">
                <a:cs typeface="Calibri"/>
              </a:rPr>
              <a:t> à </a:t>
            </a:r>
            <a:r>
              <a:rPr lang="en-US" sz="2000" dirty="0" err="1">
                <a:cs typeface="Calibri"/>
              </a:rPr>
              <a:t>envoyer</a:t>
            </a:r>
            <a:r>
              <a:rPr lang="en-US" sz="2000" dirty="0">
                <a:cs typeface="Calibri"/>
              </a:rPr>
              <a:t> des mails </a:t>
            </a:r>
            <a:r>
              <a:rPr lang="en-US" sz="2000" dirty="0" err="1">
                <a:cs typeface="Calibri"/>
              </a:rPr>
              <a:t>contenant</a:t>
            </a:r>
            <a:r>
              <a:rPr lang="en-US" sz="2000" dirty="0">
                <a:cs typeface="Calibri"/>
              </a:rPr>
              <a:t> des liens </a:t>
            </a:r>
            <a:r>
              <a:rPr lang="en-US" sz="2000" dirty="0" err="1">
                <a:cs typeface="Calibri"/>
              </a:rPr>
              <a:t>frauduleux</a:t>
            </a:r>
            <a:r>
              <a:rPr lang="en-US" sz="2000" dirty="0">
                <a:cs typeface="Calibri"/>
              </a:rPr>
              <a:t>, </a:t>
            </a:r>
            <a:r>
              <a:rPr lang="en-US" sz="2000" dirty="0" err="1">
                <a:cs typeface="Calibri"/>
              </a:rPr>
              <a:t>chiffrant</a:t>
            </a:r>
            <a:r>
              <a:rPr lang="en-US" sz="2000" dirty="0">
                <a:cs typeface="Calibri"/>
              </a:rPr>
              <a:t> les </a:t>
            </a:r>
            <a:r>
              <a:rPr lang="en-US" sz="2000" dirty="0" err="1">
                <a:cs typeface="Calibri"/>
              </a:rPr>
              <a:t>données</a:t>
            </a:r>
            <a:r>
              <a:rPr lang="en-US" sz="2000" dirty="0">
                <a:cs typeface="Calibri"/>
              </a:rPr>
              <a:t> de la </a:t>
            </a:r>
            <a:r>
              <a:rPr lang="en-US" sz="2000" dirty="0" err="1">
                <a:cs typeface="Calibri"/>
              </a:rPr>
              <a:t>victime</a:t>
            </a:r>
            <a:r>
              <a:rPr lang="en-US" sz="2000" dirty="0">
                <a:cs typeface="Calibri"/>
              </a:rPr>
              <a:t>.</a:t>
            </a:r>
          </a:p>
        </p:txBody>
      </p:sp>
      <p:pic>
        <p:nvPicPr>
          <p:cNvPr id="5" name="Image 4">
            <a:extLst>
              <a:ext uri="{FF2B5EF4-FFF2-40B4-BE49-F238E27FC236}">
                <a16:creationId xmlns:a16="http://schemas.microsoft.com/office/drawing/2014/main" id="{08D8E8BA-8F82-5272-3C27-46743950D8FD}"/>
              </a:ext>
            </a:extLst>
          </p:cNvPr>
          <p:cNvPicPr>
            <a:picLocks noChangeAspect="1"/>
          </p:cNvPicPr>
          <p:nvPr/>
        </p:nvPicPr>
        <p:blipFill rotWithShape="1">
          <a:blip r:embed="rId2"/>
          <a:srcRect l="37632" r="14456" b="1"/>
          <a:stretch/>
        </p:blipFill>
        <p:spPr>
          <a:xfrm>
            <a:off x="1" y="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ZoneTexte 3">
            <a:extLst>
              <a:ext uri="{FF2B5EF4-FFF2-40B4-BE49-F238E27FC236}">
                <a16:creationId xmlns:a16="http://schemas.microsoft.com/office/drawing/2014/main" id="{FD779298-2E54-EA18-41E6-301F11165CE5}"/>
              </a:ext>
            </a:extLst>
          </p:cNvPr>
          <p:cNvSpPr txBox="1"/>
          <p:nvPr/>
        </p:nvSpPr>
        <p:spPr>
          <a:xfrm>
            <a:off x="6962808" y="2744411"/>
            <a:ext cx="5026782" cy="1637047"/>
          </a:xfrm>
          <a:prstGeom prst="rect">
            <a:avLst/>
          </a:prstGeom>
        </p:spPr>
        <p:txBody>
          <a:bodyPr vert="horz" lIns="91440" tIns="45720" rIns="91440" bIns="45720" rtlCol="0" anchor="t">
            <a:noAutofit/>
          </a:bodyPr>
          <a:lstStyle/>
          <a:p>
            <a:pPr>
              <a:lnSpc>
                <a:spcPct val="90000"/>
              </a:lnSpc>
              <a:spcAft>
                <a:spcPts val="600"/>
              </a:spcAft>
            </a:pPr>
            <a:r>
              <a:rPr lang="en-US" sz="2000" b="1" u="sng" dirty="0">
                <a:solidFill>
                  <a:srgbClr val="FF0000"/>
                </a:solidFill>
                <a:latin typeface="Georgia Pro" panose="02040502050405020303" pitchFamily="18" charset="0"/>
                <a:cs typeface="Calibri"/>
              </a:rPr>
              <a:t>Comment </a:t>
            </a:r>
            <a:r>
              <a:rPr lang="en-US" sz="2000" b="1" u="sng" dirty="0" err="1">
                <a:solidFill>
                  <a:srgbClr val="FF0000"/>
                </a:solidFill>
                <a:latin typeface="Georgia Pro" panose="02040502050405020303" pitchFamily="18" charset="0"/>
                <a:cs typeface="Calibri"/>
              </a:rPr>
              <a:t>s’en</a:t>
            </a:r>
            <a:r>
              <a:rPr lang="en-US" sz="2000" b="1" u="sng" dirty="0">
                <a:solidFill>
                  <a:srgbClr val="FF0000"/>
                </a:solidFill>
                <a:latin typeface="Georgia Pro" panose="02040502050405020303" pitchFamily="18" charset="0"/>
                <a:cs typeface="Calibri"/>
              </a:rPr>
              <a:t> </a:t>
            </a:r>
            <a:r>
              <a:rPr lang="en-US" sz="2000" b="1" u="sng" dirty="0" err="1">
                <a:solidFill>
                  <a:srgbClr val="FF0000"/>
                </a:solidFill>
                <a:latin typeface="Georgia Pro" panose="02040502050405020303" pitchFamily="18" charset="0"/>
                <a:cs typeface="Calibri"/>
              </a:rPr>
              <a:t>protéger</a:t>
            </a:r>
            <a:r>
              <a:rPr lang="en-US" sz="2000" b="1" u="sng" dirty="0">
                <a:solidFill>
                  <a:srgbClr val="FF0000"/>
                </a:solidFill>
                <a:latin typeface="Georgia Pro" panose="02040502050405020303" pitchFamily="18" charset="0"/>
                <a:cs typeface="Calibri"/>
              </a:rPr>
              <a:t> ?</a:t>
            </a:r>
          </a:p>
          <a:p>
            <a:pPr>
              <a:lnSpc>
                <a:spcPct val="90000"/>
              </a:lnSpc>
              <a:spcAft>
                <a:spcPts val="600"/>
              </a:spcAft>
            </a:pPr>
            <a:r>
              <a:rPr lang="en-US" sz="2000" dirty="0">
                <a:cs typeface="Calibri"/>
              </a:rPr>
              <a:t>Pour </a:t>
            </a:r>
            <a:r>
              <a:rPr lang="en-US" sz="2000" dirty="0" err="1">
                <a:cs typeface="Calibri"/>
              </a:rPr>
              <a:t>s’en</a:t>
            </a:r>
            <a:r>
              <a:rPr lang="en-US" sz="2000" dirty="0">
                <a:cs typeface="Calibri"/>
              </a:rPr>
              <a:t> </a:t>
            </a:r>
            <a:r>
              <a:rPr lang="en-US" sz="2000" dirty="0" err="1">
                <a:cs typeface="Calibri"/>
              </a:rPr>
              <a:t>protéger</a:t>
            </a:r>
            <a:r>
              <a:rPr lang="en-US" sz="2000" dirty="0">
                <a:cs typeface="Calibri"/>
              </a:rPr>
              <a:t> il faut former les salaries sur le mailing et les dangers de </a:t>
            </a:r>
            <a:r>
              <a:rPr lang="en-US" sz="2000" dirty="0" err="1">
                <a:cs typeface="Calibri"/>
              </a:rPr>
              <a:t>celui</a:t>
            </a:r>
            <a:r>
              <a:rPr lang="en-US" sz="2000" dirty="0">
                <a:cs typeface="Calibri"/>
              </a:rPr>
              <a:t>-ci.</a:t>
            </a:r>
          </a:p>
          <a:p>
            <a:pPr>
              <a:lnSpc>
                <a:spcPct val="90000"/>
              </a:lnSpc>
              <a:spcAft>
                <a:spcPts val="600"/>
              </a:spcAft>
            </a:pPr>
            <a:r>
              <a:rPr lang="en-US" sz="2000" dirty="0">
                <a:cs typeface="Calibri"/>
              </a:rPr>
              <a:t>Il faut </a:t>
            </a:r>
            <a:r>
              <a:rPr lang="en-US" sz="2000" dirty="0" err="1">
                <a:cs typeface="Calibri"/>
              </a:rPr>
              <a:t>également</a:t>
            </a:r>
            <a:r>
              <a:rPr lang="en-US" sz="2000" dirty="0">
                <a:cs typeface="Calibri"/>
              </a:rPr>
              <a:t> </a:t>
            </a:r>
            <a:r>
              <a:rPr lang="en-US" sz="2000" dirty="0" err="1">
                <a:cs typeface="Calibri"/>
              </a:rPr>
              <a:t>mettre</a:t>
            </a:r>
            <a:r>
              <a:rPr lang="en-US" sz="2000" dirty="0">
                <a:cs typeface="Calibri"/>
              </a:rPr>
              <a:t> </a:t>
            </a:r>
            <a:r>
              <a:rPr lang="en-US" sz="2000" dirty="0" err="1">
                <a:cs typeface="Calibri"/>
              </a:rPr>
              <a:t>en</a:t>
            </a:r>
            <a:r>
              <a:rPr lang="en-US" sz="2000" dirty="0">
                <a:cs typeface="Calibri"/>
              </a:rPr>
              <a:t> </a:t>
            </a:r>
            <a:r>
              <a:rPr lang="en-US" sz="2000" dirty="0" err="1">
                <a:cs typeface="Calibri"/>
              </a:rPr>
              <a:t>quarantaine</a:t>
            </a:r>
            <a:r>
              <a:rPr lang="en-US" sz="2000" dirty="0">
                <a:cs typeface="Calibri"/>
              </a:rPr>
              <a:t> la machine </a:t>
            </a:r>
            <a:r>
              <a:rPr lang="en-US" sz="2000" dirty="0" err="1">
                <a:cs typeface="Calibri"/>
              </a:rPr>
              <a:t>infectée</a:t>
            </a:r>
            <a:r>
              <a:rPr lang="en-US" sz="2000" dirty="0">
                <a:cs typeface="Calibri"/>
              </a:rPr>
              <a:t> par le ransomware pour </a:t>
            </a:r>
            <a:r>
              <a:rPr lang="en-US" sz="2000" dirty="0" err="1">
                <a:cs typeface="Calibri"/>
              </a:rPr>
              <a:t>éviter</a:t>
            </a:r>
            <a:r>
              <a:rPr lang="en-US" sz="2000" dirty="0">
                <a:cs typeface="Calibri"/>
              </a:rPr>
              <a:t> que la machine </a:t>
            </a:r>
            <a:r>
              <a:rPr lang="en-US" sz="2000" dirty="0" err="1">
                <a:cs typeface="Calibri"/>
              </a:rPr>
              <a:t>infectée</a:t>
            </a:r>
            <a:r>
              <a:rPr lang="en-US" sz="2000" dirty="0">
                <a:cs typeface="Calibri"/>
              </a:rPr>
              <a:t>, </a:t>
            </a:r>
            <a:r>
              <a:rPr lang="en-US" sz="2000" dirty="0" err="1">
                <a:cs typeface="Calibri"/>
              </a:rPr>
              <a:t>transmette</a:t>
            </a:r>
            <a:r>
              <a:rPr lang="en-US" sz="2000" dirty="0">
                <a:cs typeface="Calibri"/>
              </a:rPr>
              <a:t> le ransomware sur le </a:t>
            </a:r>
            <a:r>
              <a:rPr lang="en-US" sz="2000" dirty="0" err="1">
                <a:cs typeface="Calibri"/>
              </a:rPr>
              <a:t>réseau</a:t>
            </a:r>
            <a:r>
              <a:rPr lang="en-US" sz="2000" dirty="0">
                <a:cs typeface="Calibri"/>
              </a:rPr>
              <a:t>.</a:t>
            </a:r>
          </a:p>
        </p:txBody>
      </p:sp>
    </p:spTree>
    <p:extLst>
      <p:ext uri="{BB962C8B-B14F-4D97-AF65-F5344CB8AC3E}">
        <p14:creationId xmlns:p14="http://schemas.microsoft.com/office/powerpoint/2010/main" val="39244835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2" descr="Afficher l’image source">
            <a:extLst>
              <a:ext uri="{FF2B5EF4-FFF2-40B4-BE49-F238E27FC236}">
                <a16:creationId xmlns:a16="http://schemas.microsoft.com/office/drawing/2014/main" id="{3B04A133-7FEB-6FBF-AD59-45184EBA44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395394"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Freeform: Shape 1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BB166148-ABC5-1A4F-289C-35417235F43B}"/>
              </a:ext>
            </a:extLst>
          </p:cNvPr>
          <p:cNvSpPr>
            <a:spLocks noGrp="1"/>
          </p:cNvSpPr>
          <p:nvPr>
            <p:ph type="title"/>
          </p:nvPr>
        </p:nvSpPr>
        <p:spPr>
          <a:xfrm>
            <a:off x="1055575" y="-65048"/>
            <a:ext cx="2871095" cy="2156621"/>
          </a:xfrm>
        </p:spPr>
        <p:txBody>
          <a:bodyPr vert="horz" lIns="91440" tIns="45720" rIns="91440" bIns="45720" rtlCol="0" anchor="t">
            <a:normAutofit/>
          </a:bodyPr>
          <a:lstStyle/>
          <a:p>
            <a:r>
              <a:rPr lang="en-US" sz="3600" u="sng">
                <a:solidFill>
                  <a:srgbClr val="FFFFFF"/>
                </a:solidFill>
                <a:latin typeface="Georgia Pro"/>
                <a:cs typeface="Calibri Light"/>
              </a:rPr>
              <a:t>Usurpation </a:t>
            </a:r>
            <a:r>
              <a:rPr lang="en-US" sz="3600" u="sng" err="1">
                <a:solidFill>
                  <a:srgbClr val="FFFFFF"/>
                </a:solidFill>
                <a:latin typeface="Georgia Pro"/>
                <a:cs typeface="Calibri Light"/>
              </a:rPr>
              <a:t>d'identité</a:t>
            </a:r>
            <a:r>
              <a:rPr lang="en-US" sz="3600" u="sng">
                <a:solidFill>
                  <a:srgbClr val="FFFFFF"/>
                </a:solidFill>
                <a:latin typeface="Georgia Pro"/>
                <a:cs typeface="Calibri Light"/>
              </a:rPr>
              <a:t>;</a:t>
            </a:r>
            <a:endParaRPr lang="en-US" sz="3600" u="sng" kern="1200">
              <a:solidFill>
                <a:srgbClr val="FFFFFF"/>
              </a:solidFill>
              <a:latin typeface="Georgia Pro"/>
              <a:cs typeface="Calibri Light"/>
            </a:endParaRPr>
          </a:p>
        </p:txBody>
      </p:sp>
      <p:sp>
        <p:nvSpPr>
          <p:cNvPr id="10" name="Espace réservé du contenu 9">
            <a:extLst>
              <a:ext uri="{FF2B5EF4-FFF2-40B4-BE49-F238E27FC236}">
                <a16:creationId xmlns:a16="http://schemas.microsoft.com/office/drawing/2014/main" id="{4655CE72-B054-6288-FE58-BD3EAF160AE0}"/>
              </a:ext>
            </a:extLst>
          </p:cNvPr>
          <p:cNvSpPr>
            <a:spLocks noGrp="1"/>
          </p:cNvSpPr>
          <p:nvPr>
            <p:ph idx="1"/>
          </p:nvPr>
        </p:nvSpPr>
        <p:spPr>
          <a:xfrm>
            <a:off x="-53898" y="933528"/>
            <a:ext cx="3313771" cy="1947204"/>
          </a:xfrm>
        </p:spPr>
        <p:txBody>
          <a:bodyPr vert="horz" lIns="91440" tIns="45720" rIns="91440" bIns="45720" rtlCol="0" anchor="t">
            <a:noAutofit/>
          </a:bodyPr>
          <a:lstStyle/>
          <a:p>
            <a:r>
              <a:rPr lang="fr-FR" sz="1800" dirty="0">
                <a:solidFill>
                  <a:schemeClr val="bg1"/>
                </a:solidFill>
                <a:cs typeface="Calibri"/>
              </a:rPr>
              <a:t>L'usurpation d'identité est une technique frauduleuse qui consiste à prendre l'identité d'un tiers pour user des autorisations et des privilèges que possède ce dernier comme par exemple: </a:t>
            </a:r>
          </a:p>
          <a:p>
            <a:pPr marL="0" indent="0">
              <a:buNone/>
            </a:pPr>
            <a:r>
              <a:rPr lang="fr-FR" sz="1800" dirty="0">
                <a:solidFill>
                  <a:schemeClr val="bg1"/>
                </a:solidFill>
                <a:cs typeface="Calibri"/>
              </a:rPr>
              <a:t>Un hackeur demande les informations personnelles d'une personne en se faisant passer pour la victime et la personne en question est un ami très proche de la victime, la personne peut donc penser que le hackeur est l'ami en question et donner ses informations personnelles.</a:t>
            </a:r>
            <a:endParaRPr lang="fr-FR" dirty="0">
              <a:solidFill>
                <a:schemeClr val="bg1"/>
              </a:solidFill>
              <a:cs typeface="Calibri"/>
            </a:endParaRPr>
          </a:p>
        </p:txBody>
      </p:sp>
      <p:sp>
        <p:nvSpPr>
          <p:cNvPr id="3" name="ZoneTexte 2">
            <a:extLst>
              <a:ext uri="{FF2B5EF4-FFF2-40B4-BE49-F238E27FC236}">
                <a16:creationId xmlns:a16="http://schemas.microsoft.com/office/drawing/2014/main" id="{36C55348-7F54-38F7-5E23-64D44A791480}"/>
              </a:ext>
            </a:extLst>
          </p:cNvPr>
          <p:cNvSpPr txBox="1"/>
          <p:nvPr/>
        </p:nvSpPr>
        <p:spPr>
          <a:xfrm>
            <a:off x="4813482" y="119566"/>
            <a:ext cx="4802912" cy="3170099"/>
          </a:xfrm>
          <a:prstGeom prst="rect">
            <a:avLst/>
          </a:prstGeom>
          <a:noFill/>
        </p:spPr>
        <p:txBody>
          <a:bodyPr wrap="square" rtlCol="0">
            <a:spAutoFit/>
          </a:bodyPr>
          <a:lstStyle/>
          <a:p>
            <a:r>
              <a:rPr lang="fr-FR" sz="2000" b="1" u="sng">
                <a:solidFill>
                  <a:srgbClr val="FF0000"/>
                </a:solidFill>
                <a:latin typeface="Georgia Pro" panose="02040502050405020303" pitchFamily="18" charset="0"/>
              </a:rPr>
              <a:t>Comment s’en protéger ?</a:t>
            </a:r>
          </a:p>
          <a:p>
            <a:r>
              <a:rPr lang="fr-FR" sz="2000">
                <a:solidFill>
                  <a:schemeClr val="bg1"/>
                </a:solidFill>
              </a:rPr>
              <a:t>Pour se protéger de l’usurpation d’identité il faut garder ses comptes sur les réseaux sociaux le plus anonyme possible en mettant par exemple un pseudo, en ne donnant pas ses informations personnelles. Si jamais vous en êtes victime changer immédiatement le mot de passe de votre compte et informer toutes les personnes qui vous suivent que vous avez été piraté.</a:t>
            </a:r>
          </a:p>
        </p:txBody>
      </p:sp>
    </p:spTree>
    <p:extLst>
      <p:ext uri="{BB962C8B-B14F-4D97-AF65-F5344CB8AC3E}">
        <p14:creationId xmlns:p14="http://schemas.microsoft.com/office/powerpoint/2010/main" val="382334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Image 14">
            <a:extLst>
              <a:ext uri="{FF2B5EF4-FFF2-40B4-BE49-F238E27FC236}">
                <a16:creationId xmlns:a16="http://schemas.microsoft.com/office/drawing/2014/main" id="{6C3D7CA2-E314-F246-513B-3935453FB6F9}"/>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0" y="0"/>
            <a:ext cx="12462933" cy="7010400"/>
          </a:xfrm>
          <a:prstGeom prst="rect">
            <a:avLst/>
          </a:prstGeom>
        </p:spPr>
      </p:pic>
      <p:sp>
        <p:nvSpPr>
          <p:cNvPr id="11" name="Freeform: Shape 1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E41D05BF-2BA7-0EA7-3817-021EABD8DE82}"/>
              </a:ext>
            </a:extLst>
          </p:cNvPr>
          <p:cNvSpPr>
            <a:spLocks noGrp="1"/>
          </p:cNvSpPr>
          <p:nvPr>
            <p:ph type="title"/>
          </p:nvPr>
        </p:nvSpPr>
        <p:spPr>
          <a:xfrm>
            <a:off x="739623" y="362416"/>
            <a:ext cx="1867485" cy="902109"/>
          </a:xfrm>
        </p:spPr>
        <p:txBody>
          <a:bodyPr vert="horz" lIns="91440" tIns="45720" rIns="91440" bIns="45720" rtlCol="0" anchor="t">
            <a:normAutofit/>
          </a:bodyPr>
          <a:lstStyle/>
          <a:p>
            <a:r>
              <a:rPr lang="en-US" sz="3600" u="sng" kern="1200">
                <a:solidFill>
                  <a:srgbClr val="FFFFFF"/>
                </a:solidFill>
                <a:latin typeface="Georgia Pro"/>
              </a:rPr>
              <a:t>Virus</a:t>
            </a:r>
          </a:p>
        </p:txBody>
      </p:sp>
      <p:sp>
        <p:nvSpPr>
          <p:cNvPr id="3" name="Espace réservé du contenu 2">
            <a:extLst>
              <a:ext uri="{FF2B5EF4-FFF2-40B4-BE49-F238E27FC236}">
                <a16:creationId xmlns:a16="http://schemas.microsoft.com/office/drawing/2014/main" id="{BDDE6102-9092-C270-48BC-F16BDF00B776}"/>
              </a:ext>
            </a:extLst>
          </p:cNvPr>
          <p:cNvSpPr>
            <a:spLocks noGrp="1"/>
          </p:cNvSpPr>
          <p:nvPr>
            <p:ph idx="1"/>
          </p:nvPr>
        </p:nvSpPr>
        <p:spPr>
          <a:xfrm>
            <a:off x="320334" y="1087245"/>
            <a:ext cx="2926080" cy="4363844"/>
          </a:xfrm>
        </p:spPr>
        <p:txBody>
          <a:bodyPr vert="horz" lIns="91440" tIns="45720" rIns="91440" bIns="45720" rtlCol="0" anchor="t">
            <a:normAutofit/>
          </a:bodyPr>
          <a:lstStyle/>
          <a:p>
            <a:pPr marL="0" indent="0">
              <a:buNone/>
            </a:pPr>
            <a:r>
              <a:rPr lang="en-US" sz="2000">
                <a:solidFill>
                  <a:schemeClr val="bg1"/>
                </a:solidFill>
                <a:cs typeface="Calibri"/>
              </a:rPr>
              <a:t>Un virus </a:t>
            </a:r>
            <a:r>
              <a:rPr lang="en-US" sz="2000" err="1">
                <a:solidFill>
                  <a:schemeClr val="bg1"/>
                </a:solidFill>
                <a:cs typeface="Calibri"/>
              </a:rPr>
              <a:t>est</a:t>
            </a:r>
            <a:r>
              <a:rPr lang="en-US" sz="2000">
                <a:solidFill>
                  <a:schemeClr val="bg1"/>
                </a:solidFill>
                <a:cs typeface="Calibri"/>
              </a:rPr>
              <a:t> un </a:t>
            </a:r>
            <a:r>
              <a:rPr lang="en-US" sz="2000" err="1">
                <a:solidFill>
                  <a:schemeClr val="bg1"/>
                </a:solidFill>
                <a:cs typeface="Calibri"/>
              </a:rPr>
              <a:t>programme</a:t>
            </a:r>
            <a:r>
              <a:rPr lang="en-US" sz="2000">
                <a:solidFill>
                  <a:schemeClr val="bg1"/>
                </a:solidFill>
                <a:cs typeface="Calibri"/>
              </a:rPr>
              <a:t> </a:t>
            </a:r>
            <a:r>
              <a:rPr lang="en-US" sz="2000" err="1">
                <a:solidFill>
                  <a:schemeClr val="bg1"/>
                </a:solidFill>
                <a:cs typeface="Calibri"/>
              </a:rPr>
              <a:t>informatique</a:t>
            </a:r>
            <a:r>
              <a:rPr lang="en-US" sz="2000">
                <a:solidFill>
                  <a:schemeClr val="bg1"/>
                </a:solidFill>
                <a:cs typeface="Calibri"/>
              </a:rPr>
              <a:t> </a:t>
            </a:r>
            <a:r>
              <a:rPr lang="en-US" sz="2000" err="1">
                <a:solidFill>
                  <a:schemeClr val="bg1"/>
                </a:solidFill>
                <a:cs typeface="Calibri"/>
              </a:rPr>
              <a:t>malveillant</a:t>
            </a:r>
            <a:r>
              <a:rPr lang="en-US" sz="2000">
                <a:solidFill>
                  <a:schemeClr val="bg1"/>
                </a:solidFill>
                <a:cs typeface="Calibri"/>
              </a:rPr>
              <a:t> </a:t>
            </a:r>
            <a:r>
              <a:rPr lang="en-US" sz="2000" err="1">
                <a:solidFill>
                  <a:schemeClr val="bg1"/>
                </a:solidFill>
                <a:cs typeface="Calibri"/>
              </a:rPr>
              <a:t>dont</a:t>
            </a:r>
            <a:r>
              <a:rPr lang="en-US" sz="2000">
                <a:solidFill>
                  <a:schemeClr val="bg1"/>
                </a:solidFill>
                <a:cs typeface="Calibri"/>
              </a:rPr>
              <a:t> </a:t>
            </a:r>
            <a:r>
              <a:rPr lang="en-US" sz="2000" err="1">
                <a:solidFill>
                  <a:schemeClr val="bg1"/>
                </a:solidFill>
                <a:cs typeface="Calibri"/>
              </a:rPr>
              <a:t>l'objectif</a:t>
            </a:r>
            <a:r>
              <a:rPr lang="en-US" sz="2000">
                <a:solidFill>
                  <a:schemeClr val="bg1"/>
                </a:solidFill>
                <a:cs typeface="Calibri"/>
              </a:rPr>
              <a:t> </a:t>
            </a:r>
            <a:r>
              <a:rPr lang="en-US" sz="2000" err="1">
                <a:solidFill>
                  <a:schemeClr val="bg1"/>
                </a:solidFill>
                <a:cs typeface="Calibri"/>
              </a:rPr>
              <a:t>est</a:t>
            </a:r>
            <a:r>
              <a:rPr lang="en-US" sz="2000">
                <a:solidFill>
                  <a:schemeClr val="bg1"/>
                </a:solidFill>
                <a:cs typeface="Calibri"/>
              </a:rPr>
              <a:t> de </a:t>
            </a:r>
            <a:r>
              <a:rPr lang="en-US" sz="2000" err="1">
                <a:solidFill>
                  <a:schemeClr val="bg1"/>
                </a:solidFill>
                <a:cs typeface="Calibri"/>
              </a:rPr>
              <a:t>perturber</a:t>
            </a:r>
            <a:r>
              <a:rPr lang="en-US" sz="2000">
                <a:solidFill>
                  <a:schemeClr val="bg1"/>
                </a:solidFill>
                <a:cs typeface="Calibri"/>
              </a:rPr>
              <a:t> le </a:t>
            </a:r>
            <a:r>
              <a:rPr lang="en-US" sz="2000" err="1">
                <a:solidFill>
                  <a:schemeClr val="bg1"/>
                </a:solidFill>
                <a:cs typeface="Calibri"/>
              </a:rPr>
              <a:t>fonctionnement</a:t>
            </a:r>
            <a:r>
              <a:rPr lang="en-US" sz="2000">
                <a:solidFill>
                  <a:schemeClr val="bg1"/>
                </a:solidFill>
                <a:cs typeface="Calibri"/>
              </a:rPr>
              <a:t> normal d'un </a:t>
            </a:r>
            <a:r>
              <a:rPr lang="en-US" sz="2000" err="1">
                <a:solidFill>
                  <a:schemeClr val="bg1"/>
                </a:solidFill>
                <a:cs typeface="Calibri"/>
              </a:rPr>
              <a:t>système</a:t>
            </a:r>
            <a:r>
              <a:rPr lang="en-US" sz="2000">
                <a:solidFill>
                  <a:schemeClr val="bg1"/>
                </a:solidFill>
                <a:cs typeface="Calibri"/>
              </a:rPr>
              <a:t> </a:t>
            </a:r>
            <a:r>
              <a:rPr lang="en-US" sz="2000" err="1">
                <a:solidFill>
                  <a:schemeClr val="bg1"/>
                </a:solidFill>
                <a:cs typeface="Calibri"/>
              </a:rPr>
              <a:t>informatique</a:t>
            </a:r>
            <a:r>
              <a:rPr lang="en-US" sz="2000">
                <a:solidFill>
                  <a:schemeClr val="bg1"/>
                </a:solidFill>
                <a:cs typeface="Calibri"/>
              </a:rPr>
              <a:t> à </a:t>
            </a:r>
            <a:r>
              <a:rPr lang="en-US" sz="2000" err="1">
                <a:solidFill>
                  <a:schemeClr val="bg1"/>
                </a:solidFill>
                <a:cs typeface="Calibri"/>
              </a:rPr>
              <a:t>l'insu</a:t>
            </a:r>
            <a:r>
              <a:rPr lang="en-US" sz="2000">
                <a:solidFill>
                  <a:schemeClr val="bg1"/>
                </a:solidFill>
                <a:cs typeface="Calibri"/>
              </a:rPr>
              <a:t> de son propriétaire.</a:t>
            </a:r>
            <a:endParaRPr lang="fr-FR">
              <a:solidFill>
                <a:schemeClr val="bg1"/>
              </a:solidFill>
            </a:endParaRPr>
          </a:p>
        </p:txBody>
      </p:sp>
      <p:sp>
        <p:nvSpPr>
          <p:cNvPr id="5" name="ZoneTexte 4">
            <a:extLst>
              <a:ext uri="{FF2B5EF4-FFF2-40B4-BE49-F238E27FC236}">
                <a16:creationId xmlns:a16="http://schemas.microsoft.com/office/drawing/2014/main" id="{4052D56D-CDB9-02F4-4E31-E18F7FCC6016}"/>
              </a:ext>
            </a:extLst>
          </p:cNvPr>
          <p:cNvSpPr txBox="1"/>
          <p:nvPr/>
        </p:nvSpPr>
        <p:spPr>
          <a:xfrm>
            <a:off x="7885564" y="33240"/>
            <a:ext cx="4441902"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b="1" dirty="0">
                <a:cs typeface="Calibri"/>
              </a:rPr>
              <a:t>Les différents types de virus sont:</a:t>
            </a:r>
          </a:p>
          <a:p>
            <a:r>
              <a:rPr lang="fr-FR" sz="2000" b="1" dirty="0">
                <a:cs typeface="Calibri"/>
              </a:rPr>
              <a:t>- Le rançongiciel: Virus chiffrant les dossiers et fichiers de la victime en attendant en retour une rançon.</a:t>
            </a:r>
          </a:p>
          <a:p>
            <a:r>
              <a:rPr lang="fr-FR" sz="2000" b="1" dirty="0">
                <a:cs typeface="Calibri"/>
              </a:rPr>
              <a:t>- Le cheval de Troie: Virus intégré à un logiciel s'activant lors de l'exécution du logiciel.</a:t>
            </a:r>
          </a:p>
          <a:p>
            <a:r>
              <a:rPr lang="fr-FR" sz="2000" b="1" dirty="0">
                <a:cs typeface="Calibri"/>
              </a:rPr>
              <a:t>- Le logiciel espion: Logiciel ayant comme rôle d'espionner l'utilisateur.</a:t>
            </a:r>
          </a:p>
        </p:txBody>
      </p:sp>
      <p:sp>
        <p:nvSpPr>
          <p:cNvPr id="4" name="ZoneTexte 3">
            <a:extLst>
              <a:ext uri="{FF2B5EF4-FFF2-40B4-BE49-F238E27FC236}">
                <a16:creationId xmlns:a16="http://schemas.microsoft.com/office/drawing/2014/main" id="{F5D8BCFC-BF9B-DF3F-0EAF-4DD2A4E586EF}"/>
              </a:ext>
            </a:extLst>
          </p:cNvPr>
          <p:cNvSpPr txBox="1"/>
          <p:nvPr/>
        </p:nvSpPr>
        <p:spPr>
          <a:xfrm>
            <a:off x="4074408" y="2565077"/>
            <a:ext cx="4441902"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b="1" u="sng">
                <a:solidFill>
                  <a:srgbClr val="FF0000"/>
                </a:solidFill>
                <a:latin typeface="Georgia Pro" panose="02040502050405020303" pitchFamily="18" charset="0"/>
                <a:cs typeface="Calibri"/>
              </a:rPr>
              <a:t>Comment s’en protéger? </a:t>
            </a:r>
            <a:endParaRPr lang="fr-FR" sz="2000" b="1" u="sng">
              <a:latin typeface="Georgia Pro" panose="02040502050405020303" pitchFamily="18" charset="0"/>
              <a:cs typeface="Calibri"/>
            </a:endParaRPr>
          </a:p>
          <a:p>
            <a:r>
              <a:rPr lang="fr-FR" sz="2000" b="1">
                <a:cs typeface="Calibri"/>
              </a:rPr>
              <a:t>Pour s’en protéger il ne faut pas ouvrir n’importe quel lien reçu par mail, et ne pas télécharger des logiciels sur d’autres sites que sur le site original. Si jamais vous êtes victime, utiliser un scan d’antivirus et mettre en quarantaine le virus afin qu’il n’infecte pas les fichiers importants et ne dégrade pas l’intégrité des fichiers de la victime et sa machine. Il faut également bien verrouiller sa machine lorsqu’il n’y a aucune utilisation.</a:t>
            </a:r>
          </a:p>
        </p:txBody>
      </p:sp>
    </p:spTree>
    <p:extLst>
      <p:ext uri="{BB962C8B-B14F-4D97-AF65-F5344CB8AC3E}">
        <p14:creationId xmlns:p14="http://schemas.microsoft.com/office/powerpoint/2010/main" val="3961846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2052" name="Picture 4" descr="Afficher l’image source">
            <a:extLst>
              <a:ext uri="{FF2B5EF4-FFF2-40B4-BE49-F238E27FC236}">
                <a16:creationId xmlns:a16="http://schemas.microsoft.com/office/drawing/2014/main" id="{AC458824-A514-738A-C53B-3BEBA8F82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86"/>
            <a:ext cx="12192000" cy="6854614"/>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D4619B72-6B3F-7BD1-FA20-5A5E34DB0995}"/>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vert="horz" lIns="91440" tIns="45720" rIns="91440" bIns="45720" rtlCol="0" anchor="ctr">
            <a:normAutofit/>
          </a:bodyPr>
          <a:lstStyle/>
          <a:p>
            <a:pPr algn="ctr"/>
            <a:r>
              <a:rPr lang="en-US" sz="3600" u="sng" kern="1200" err="1">
                <a:solidFill>
                  <a:schemeClr val="bg1"/>
                </a:solidFill>
                <a:effectLst>
                  <a:outerShdw blurRad="38100" dist="38100" dir="2700000" algn="tl">
                    <a:srgbClr val="000000">
                      <a:alpha val="43137"/>
                    </a:srgbClr>
                  </a:outerShdw>
                </a:effectLst>
                <a:latin typeface="Georgia Pro" panose="02040502050405020303" pitchFamily="18" charset="0"/>
              </a:rPr>
              <a:t>Risque</a:t>
            </a:r>
            <a:r>
              <a:rPr lang="en-US" sz="3600" u="sng" kern="1200">
                <a:solidFill>
                  <a:schemeClr val="bg1"/>
                </a:solidFill>
                <a:effectLst>
                  <a:outerShdw blurRad="38100" dist="38100" dir="2700000" algn="tl">
                    <a:srgbClr val="000000">
                      <a:alpha val="43137"/>
                    </a:srgbClr>
                  </a:outerShdw>
                </a:effectLst>
                <a:latin typeface="Georgia Pro" panose="02040502050405020303" pitchFamily="18" charset="0"/>
              </a:rPr>
              <a:t> de sécurité interne et vol de </a:t>
            </a:r>
            <a:r>
              <a:rPr lang="en-US" sz="3600" u="sng" kern="1200" err="1">
                <a:solidFill>
                  <a:schemeClr val="bg1"/>
                </a:solidFill>
                <a:effectLst>
                  <a:outerShdw blurRad="38100" dist="38100" dir="2700000" algn="tl">
                    <a:srgbClr val="000000">
                      <a:alpha val="43137"/>
                    </a:srgbClr>
                  </a:outerShdw>
                </a:effectLst>
                <a:latin typeface="Georgia Pro" panose="02040502050405020303" pitchFamily="18" charset="0"/>
              </a:rPr>
              <a:t>d’appareils</a:t>
            </a:r>
            <a:endParaRPr lang="en-US" sz="3600" u="sng" kern="1200">
              <a:solidFill>
                <a:schemeClr val="bg1"/>
              </a:solidFill>
              <a:effectLst>
                <a:outerShdw blurRad="38100" dist="38100" dir="2700000" algn="tl">
                  <a:srgbClr val="000000">
                    <a:alpha val="43137"/>
                  </a:srgbClr>
                </a:outerShdw>
              </a:effectLst>
              <a:latin typeface="Georgia Pro" panose="02040502050405020303" pitchFamily="18" charset="0"/>
            </a:endParaRPr>
          </a:p>
        </p:txBody>
      </p:sp>
      <p:sp>
        <p:nvSpPr>
          <p:cNvPr id="3" name="Espace réservé du contenu 2">
            <a:extLst>
              <a:ext uri="{FF2B5EF4-FFF2-40B4-BE49-F238E27FC236}">
                <a16:creationId xmlns:a16="http://schemas.microsoft.com/office/drawing/2014/main" id="{2195FC32-F326-F72F-12BF-C882D1CF3219}"/>
              </a:ext>
            </a:extLst>
          </p:cNvPr>
          <p:cNvSpPr>
            <a:spLocks noGrp="1"/>
          </p:cNvSpPr>
          <p:nvPr>
            <p:ph idx="1"/>
          </p:nvPr>
        </p:nvSpPr>
        <p:spPr>
          <a:xfrm>
            <a:off x="1476915" y="2888250"/>
            <a:ext cx="4297351" cy="2959777"/>
          </a:xfrm>
        </p:spPr>
        <p:txBody>
          <a:bodyPr vert="horz" lIns="91440" tIns="45720" rIns="91440" bIns="45720" rtlCol="0" anchor="t">
            <a:normAutofit fontScale="92500" lnSpcReduction="20000"/>
          </a:bodyPr>
          <a:lstStyle/>
          <a:p>
            <a:r>
              <a:rPr lang="en-US" sz="2000"/>
              <a:t>Le </a:t>
            </a:r>
            <a:r>
              <a:rPr lang="en-US" sz="2000" err="1"/>
              <a:t>risque</a:t>
            </a:r>
            <a:r>
              <a:rPr lang="en-US" sz="2000"/>
              <a:t> de </a:t>
            </a:r>
            <a:r>
              <a:rPr lang="en-US" sz="2000" err="1"/>
              <a:t>sécuité</a:t>
            </a:r>
            <a:r>
              <a:rPr lang="en-US" sz="2000"/>
              <a:t> interne englobe tout les </a:t>
            </a:r>
            <a:r>
              <a:rPr lang="en-US" sz="2000" err="1"/>
              <a:t>risques</a:t>
            </a:r>
            <a:r>
              <a:rPr lang="en-US" sz="2000"/>
              <a:t> de sécurité </a:t>
            </a:r>
            <a:r>
              <a:rPr lang="en-US" sz="2000" err="1"/>
              <a:t>liés</a:t>
            </a:r>
            <a:r>
              <a:rPr lang="en-US" sz="2000"/>
              <a:t> aux salaries les plus </a:t>
            </a:r>
            <a:r>
              <a:rPr lang="en-US" sz="2000" err="1"/>
              <a:t>communs</a:t>
            </a:r>
            <a:r>
              <a:rPr lang="en-US" sz="2000"/>
              <a:t> </a:t>
            </a:r>
            <a:r>
              <a:rPr lang="en-US" sz="2000" err="1"/>
              <a:t>sont</a:t>
            </a:r>
            <a:r>
              <a:rPr lang="en-US" sz="2000"/>
              <a:t> les e-mails </a:t>
            </a:r>
            <a:r>
              <a:rPr lang="en-US" sz="2000" err="1"/>
              <a:t>frauduleux</a:t>
            </a:r>
            <a:r>
              <a:rPr lang="en-US" sz="2000"/>
              <a:t>, le </a:t>
            </a:r>
            <a:r>
              <a:rPr lang="en-US" sz="2000" err="1"/>
              <a:t>piratage</a:t>
            </a:r>
            <a:r>
              <a:rPr lang="en-US" sz="2000"/>
              <a:t> de </a:t>
            </a:r>
            <a:r>
              <a:rPr lang="en-US" sz="2000" err="1"/>
              <a:t>données</a:t>
            </a:r>
            <a:r>
              <a:rPr lang="en-US" sz="2000"/>
              <a:t>, les </a:t>
            </a:r>
            <a:r>
              <a:rPr lang="en-US" sz="2000" err="1"/>
              <a:t>erreurs</a:t>
            </a:r>
            <a:r>
              <a:rPr lang="en-US" sz="2000"/>
              <a:t> de manipulation, </a:t>
            </a:r>
            <a:r>
              <a:rPr lang="en-US" sz="2000" err="1"/>
              <a:t>l’espionnage</a:t>
            </a:r>
            <a:r>
              <a:rPr lang="en-US" sz="2000"/>
              <a:t> </a:t>
            </a:r>
            <a:r>
              <a:rPr lang="en-US" sz="2000" err="1"/>
              <a:t>industriel</a:t>
            </a:r>
            <a:r>
              <a:rPr lang="en-US" sz="2000"/>
              <a:t>, la </a:t>
            </a:r>
            <a:r>
              <a:rPr lang="en-US" sz="2000" err="1"/>
              <a:t>perte</a:t>
            </a:r>
            <a:r>
              <a:rPr lang="en-US" sz="2000"/>
              <a:t> </a:t>
            </a:r>
            <a:r>
              <a:rPr lang="en-US" sz="2000" err="1"/>
              <a:t>ou</a:t>
            </a:r>
            <a:r>
              <a:rPr lang="en-US" sz="2000"/>
              <a:t> le vol…</a:t>
            </a:r>
          </a:p>
          <a:p>
            <a:r>
              <a:rPr lang="en-US" sz="2000"/>
              <a:t>Pour se </a:t>
            </a:r>
            <a:r>
              <a:rPr lang="en-US" sz="2000" err="1"/>
              <a:t>protéger</a:t>
            </a:r>
            <a:r>
              <a:rPr lang="en-US" sz="2000"/>
              <a:t> du vol </a:t>
            </a:r>
            <a:r>
              <a:rPr lang="en-US" sz="2000" err="1"/>
              <a:t>d’appareils</a:t>
            </a:r>
            <a:r>
              <a:rPr lang="en-US" sz="2000"/>
              <a:t> mobiles il ne faut pas </a:t>
            </a:r>
            <a:r>
              <a:rPr lang="en-US" sz="2000" err="1"/>
              <a:t>ramener</a:t>
            </a:r>
            <a:r>
              <a:rPr lang="en-US" sz="2000"/>
              <a:t> son matériel personnel dans son milieu </a:t>
            </a:r>
            <a:r>
              <a:rPr lang="en-US" sz="2000" err="1"/>
              <a:t>professionnel</a:t>
            </a:r>
            <a:r>
              <a:rPr lang="en-US" sz="2000"/>
              <a:t> (Le BYOD) et </a:t>
            </a:r>
            <a:r>
              <a:rPr lang="en-US" sz="2000" err="1"/>
              <a:t>toujours</a:t>
            </a:r>
            <a:r>
              <a:rPr lang="en-US" sz="2000"/>
              <a:t> </a:t>
            </a:r>
            <a:r>
              <a:rPr lang="en-US" sz="2000" err="1"/>
              <a:t>verouiller</a:t>
            </a:r>
            <a:r>
              <a:rPr lang="en-US" sz="2000"/>
              <a:t> </a:t>
            </a:r>
            <a:r>
              <a:rPr lang="en-US" sz="2000" err="1"/>
              <a:t>sa</a:t>
            </a:r>
            <a:r>
              <a:rPr lang="en-US" sz="2000"/>
              <a:t> session </a:t>
            </a:r>
            <a:r>
              <a:rPr lang="en-US" sz="2000" err="1"/>
              <a:t>avant</a:t>
            </a:r>
            <a:r>
              <a:rPr lang="en-US" sz="2000"/>
              <a:t> de se lever de son poste et de quitter son bureau.</a:t>
            </a:r>
          </a:p>
        </p:txBody>
      </p:sp>
      <p:sp>
        <p:nvSpPr>
          <p:cNvPr id="4" name="ZoneTexte 3">
            <a:extLst>
              <a:ext uri="{FF2B5EF4-FFF2-40B4-BE49-F238E27FC236}">
                <a16:creationId xmlns:a16="http://schemas.microsoft.com/office/drawing/2014/main" id="{65B7D532-C13A-AA2D-E321-6EEC50DC8B46}"/>
              </a:ext>
            </a:extLst>
          </p:cNvPr>
          <p:cNvSpPr txBox="1"/>
          <p:nvPr/>
        </p:nvSpPr>
        <p:spPr>
          <a:xfrm>
            <a:off x="6417731" y="2888250"/>
            <a:ext cx="4292594" cy="295977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a:t>Comment </a:t>
            </a:r>
            <a:r>
              <a:rPr lang="en-US" sz="2000" err="1"/>
              <a:t>s’en</a:t>
            </a:r>
            <a:r>
              <a:rPr lang="en-US" sz="2000"/>
              <a:t> </a:t>
            </a:r>
            <a:r>
              <a:rPr lang="en-US" sz="2000" err="1"/>
              <a:t>protéger</a:t>
            </a:r>
            <a:r>
              <a:rPr lang="en-US" sz="2000"/>
              <a:t>?</a:t>
            </a:r>
          </a:p>
          <a:p>
            <a:pPr indent="-228600">
              <a:lnSpc>
                <a:spcPct val="90000"/>
              </a:lnSpc>
              <a:spcAft>
                <a:spcPts val="600"/>
              </a:spcAft>
              <a:buFont typeface="Arial" panose="020B0604020202020204" pitchFamily="34" charset="0"/>
              <a:buChar char="•"/>
            </a:pPr>
            <a:r>
              <a:rPr lang="en-US" sz="2000"/>
              <a:t>Pour se </a:t>
            </a:r>
            <a:r>
              <a:rPr lang="en-US" sz="2000" err="1"/>
              <a:t>protéger</a:t>
            </a:r>
            <a:r>
              <a:rPr lang="en-US" sz="2000"/>
              <a:t> de tout les </a:t>
            </a:r>
            <a:r>
              <a:rPr lang="en-US" sz="2000" err="1"/>
              <a:t>risques</a:t>
            </a:r>
            <a:r>
              <a:rPr lang="en-US" sz="2000"/>
              <a:t> de sécurité interne il faut former les </a:t>
            </a:r>
            <a:r>
              <a:rPr lang="en-US" sz="2000" err="1"/>
              <a:t>salariés</a:t>
            </a:r>
            <a:r>
              <a:rPr lang="en-US" sz="2000"/>
              <a:t> de </a:t>
            </a:r>
            <a:r>
              <a:rPr lang="en-US" sz="2000" err="1"/>
              <a:t>l’entreprise</a:t>
            </a:r>
            <a:r>
              <a:rPr lang="en-US" sz="2000"/>
              <a:t> </a:t>
            </a:r>
            <a:r>
              <a:rPr lang="en-US" sz="2000" err="1"/>
              <a:t>c’est</a:t>
            </a:r>
            <a:r>
              <a:rPr lang="en-US" sz="2000"/>
              <a:t> le </a:t>
            </a:r>
            <a:r>
              <a:rPr lang="en-US" sz="2000" err="1"/>
              <a:t>moyen</a:t>
            </a:r>
            <a:r>
              <a:rPr lang="en-US" sz="2000"/>
              <a:t> le plus </a:t>
            </a:r>
            <a:r>
              <a:rPr lang="en-US" sz="2000" err="1"/>
              <a:t>efficace</a:t>
            </a:r>
            <a:r>
              <a:rPr lang="en-US" sz="2000"/>
              <a:t> pour </a:t>
            </a:r>
            <a:r>
              <a:rPr lang="en-US" sz="2000" err="1"/>
              <a:t>éviter</a:t>
            </a:r>
            <a:r>
              <a:rPr lang="en-US" sz="2000"/>
              <a:t> </a:t>
            </a:r>
            <a:r>
              <a:rPr lang="en-US" sz="2000" err="1"/>
              <a:t>ce</a:t>
            </a:r>
            <a:r>
              <a:rPr lang="en-US" sz="2000"/>
              <a:t> genre de </a:t>
            </a:r>
            <a:r>
              <a:rPr lang="en-US" sz="2000" err="1"/>
              <a:t>problème</a:t>
            </a:r>
            <a:r>
              <a:rPr lang="en-US" sz="2000"/>
              <a:t>.</a:t>
            </a:r>
          </a:p>
        </p:txBody>
      </p:sp>
    </p:spTree>
    <p:extLst>
      <p:ext uri="{BB962C8B-B14F-4D97-AF65-F5344CB8AC3E}">
        <p14:creationId xmlns:p14="http://schemas.microsoft.com/office/powerpoint/2010/main" val="123324022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4" descr="Une image contenant personne&#10;&#10;Description générée automatiquement">
            <a:extLst>
              <a:ext uri="{FF2B5EF4-FFF2-40B4-BE49-F238E27FC236}">
                <a16:creationId xmlns:a16="http://schemas.microsoft.com/office/drawing/2014/main" id="{8D0276D1-A0AE-80F7-A6E4-D9B606BA767D}"/>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Lst>
          </a:blip>
          <a:srcRect t="15413"/>
          <a:stretch/>
        </p:blipFill>
        <p:spPr>
          <a:xfrm>
            <a:off x="-3051" y="-31"/>
            <a:ext cx="12191977" cy="6858022"/>
          </a:xfrm>
          <a:prstGeom prst="rect">
            <a:avLst/>
          </a:prstGeom>
          <a:ln>
            <a:solidFill>
              <a:schemeClr val="tx1"/>
            </a:solidFill>
          </a:ln>
          <a:effectLst>
            <a:outerShdw blurRad="304800" dist="1066800" dir="5400000" sx="62000" sy="62000" algn="ctr" rotWithShape="0">
              <a:srgbClr val="000000">
                <a:alpha val="49000"/>
              </a:srgbClr>
            </a:outerShdw>
          </a:effectLst>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D0A3BA0-FC77-0FFA-0ECF-F442A858562D}"/>
              </a:ext>
            </a:extLst>
          </p:cNvPr>
          <p:cNvSpPr>
            <a:spLocks noGrp="1"/>
          </p:cNvSpPr>
          <p:nvPr>
            <p:ph type="title"/>
          </p:nvPr>
        </p:nvSpPr>
        <p:spPr>
          <a:xfrm>
            <a:off x="643466" y="643467"/>
            <a:ext cx="10970602" cy="5175442"/>
          </a:xfrm>
        </p:spPr>
        <p:txBody>
          <a:bodyPr vert="horz" lIns="91440" tIns="45720" rIns="91440" bIns="45720" rtlCol="0" anchor="t">
            <a:normAutofit/>
          </a:bodyPr>
          <a:lstStyle/>
          <a:p>
            <a:r>
              <a:rPr lang="en-US" sz="4000" dirty="0">
                <a:solidFill>
                  <a:srgbClr val="FFFFFF"/>
                </a:solidFill>
                <a:latin typeface="Georgia Pro"/>
              </a:rPr>
              <a:t>Conclusion</a:t>
            </a:r>
            <a:br>
              <a:rPr lang="en-US" sz="4000" dirty="0">
                <a:latin typeface="Georgia Pro" panose="02040502050405020303" pitchFamily="18" charset="0"/>
              </a:rPr>
            </a:br>
            <a:r>
              <a:rPr lang="en-US" sz="2000" b="1" dirty="0">
                <a:solidFill>
                  <a:srgbClr val="FFFFFF"/>
                </a:solidFill>
              </a:rPr>
              <a:t>Pour </a:t>
            </a:r>
            <a:r>
              <a:rPr lang="en-US" sz="2000" b="1" dirty="0" err="1">
                <a:solidFill>
                  <a:srgbClr val="FFFFFF"/>
                </a:solidFill>
              </a:rPr>
              <a:t>conclure</a:t>
            </a:r>
            <a:r>
              <a:rPr lang="en-US" sz="2000" b="1" dirty="0">
                <a:solidFill>
                  <a:srgbClr val="FFFFFF"/>
                </a:solidFill>
              </a:rPr>
              <a:t> nous </a:t>
            </a:r>
            <a:r>
              <a:rPr lang="en-US" sz="2000" b="1" dirty="0" err="1">
                <a:solidFill>
                  <a:srgbClr val="FFFFFF"/>
                </a:solidFill>
              </a:rPr>
              <a:t>avons</a:t>
            </a:r>
            <a:r>
              <a:rPr lang="en-US" sz="2000" b="1" dirty="0">
                <a:solidFill>
                  <a:srgbClr val="FFFFFF"/>
                </a:solidFill>
              </a:rPr>
              <a:t> </a:t>
            </a:r>
            <a:r>
              <a:rPr lang="en-US" sz="2000" b="1" dirty="0" err="1">
                <a:solidFill>
                  <a:srgbClr val="FFFFFF"/>
                </a:solidFill>
              </a:rPr>
              <a:t>expliqué</a:t>
            </a:r>
            <a:r>
              <a:rPr lang="en-US" sz="2000" b="1" dirty="0">
                <a:solidFill>
                  <a:srgbClr val="FFFFFF"/>
                </a:solidFill>
              </a:rPr>
              <a:t> dans </a:t>
            </a:r>
            <a:r>
              <a:rPr lang="en-US" sz="2000" b="1" dirty="0" err="1">
                <a:solidFill>
                  <a:srgbClr val="FFFFFF"/>
                </a:solidFill>
              </a:rPr>
              <a:t>ce</a:t>
            </a:r>
            <a:r>
              <a:rPr lang="en-US" sz="2000" b="1" dirty="0">
                <a:solidFill>
                  <a:srgbClr val="FFFFFF"/>
                </a:solidFill>
              </a:rPr>
              <a:t> </a:t>
            </a:r>
            <a:r>
              <a:rPr lang="en-US" sz="2000" b="1" dirty="0" err="1">
                <a:solidFill>
                  <a:srgbClr val="FFFFFF"/>
                </a:solidFill>
              </a:rPr>
              <a:t>diaporama</a:t>
            </a:r>
            <a:r>
              <a:rPr lang="en-US" sz="2000" b="1" dirty="0">
                <a:solidFill>
                  <a:srgbClr val="FFFFFF"/>
                </a:solidFill>
              </a:rPr>
              <a:t> les </a:t>
            </a:r>
            <a:r>
              <a:rPr lang="en-US" sz="2000" b="1" dirty="0" err="1">
                <a:solidFill>
                  <a:srgbClr val="FFFFFF"/>
                </a:solidFill>
              </a:rPr>
              <a:t>différentes</a:t>
            </a:r>
            <a:r>
              <a:rPr lang="en-US" sz="2000" b="1" dirty="0">
                <a:solidFill>
                  <a:srgbClr val="FFFFFF"/>
                </a:solidFill>
              </a:rPr>
              <a:t> menaces et les </a:t>
            </a:r>
            <a:r>
              <a:rPr lang="en-US" sz="2000" b="1" dirty="0" err="1">
                <a:solidFill>
                  <a:srgbClr val="FFFFFF"/>
                </a:solidFill>
              </a:rPr>
              <a:t>façons</a:t>
            </a:r>
            <a:r>
              <a:rPr lang="en-US" sz="2000" b="1" dirty="0">
                <a:solidFill>
                  <a:srgbClr val="FFFFFF"/>
                </a:solidFill>
              </a:rPr>
              <a:t> de </a:t>
            </a:r>
            <a:r>
              <a:rPr lang="en-US" sz="2000" b="1" dirty="0" err="1">
                <a:solidFill>
                  <a:srgbClr val="FFFFFF"/>
                </a:solidFill>
              </a:rPr>
              <a:t>s’en</a:t>
            </a:r>
            <a:r>
              <a:rPr lang="en-US" sz="2000" b="1" dirty="0">
                <a:solidFill>
                  <a:srgbClr val="FFFFFF"/>
                </a:solidFill>
              </a:rPr>
              <a:t> </a:t>
            </a:r>
            <a:r>
              <a:rPr lang="en-US" sz="2000" b="1" dirty="0" err="1">
                <a:solidFill>
                  <a:srgbClr val="FFFFFF"/>
                </a:solidFill>
              </a:rPr>
              <a:t>protéger</a:t>
            </a:r>
            <a:r>
              <a:rPr lang="en-US" sz="2000" b="1" dirty="0">
                <a:solidFill>
                  <a:srgbClr val="FFFFFF"/>
                </a:solidFill>
              </a:rPr>
              <a:t> car il </a:t>
            </a:r>
            <a:r>
              <a:rPr lang="en-US" sz="2000" b="1" dirty="0" err="1">
                <a:solidFill>
                  <a:srgbClr val="FFFFFF"/>
                </a:solidFill>
              </a:rPr>
              <a:t>est</a:t>
            </a:r>
            <a:r>
              <a:rPr lang="en-US" sz="2000" b="1" dirty="0">
                <a:solidFill>
                  <a:srgbClr val="FFFFFF"/>
                </a:solidFill>
              </a:rPr>
              <a:t> important d’être </a:t>
            </a:r>
            <a:r>
              <a:rPr lang="en-US" sz="2000" b="1" dirty="0" err="1">
                <a:solidFill>
                  <a:srgbClr val="FFFFFF"/>
                </a:solidFill>
              </a:rPr>
              <a:t>formé</a:t>
            </a:r>
            <a:r>
              <a:rPr lang="en-US" sz="2000" b="1" dirty="0">
                <a:solidFill>
                  <a:srgbClr val="FFFFFF"/>
                </a:solidFill>
              </a:rPr>
              <a:t> dans </a:t>
            </a:r>
            <a:r>
              <a:rPr lang="en-US" sz="2000" b="1" dirty="0" err="1">
                <a:solidFill>
                  <a:srgbClr val="FFFFFF"/>
                </a:solidFill>
              </a:rPr>
              <a:t>ce</a:t>
            </a:r>
            <a:r>
              <a:rPr lang="en-US" sz="2000" b="1" dirty="0">
                <a:solidFill>
                  <a:srgbClr val="FFFFFF"/>
                </a:solidFill>
              </a:rPr>
              <a:t> </a:t>
            </a:r>
            <a:r>
              <a:rPr lang="en-US" sz="2000" b="1" dirty="0" err="1">
                <a:solidFill>
                  <a:srgbClr val="FFFFFF"/>
                </a:solidFill>
              </a:rPr>
              <a:t>domaine</a:t>
            </a:r>
            <a:r>
              <a:rPr lang="en-US" sz="2000" b="1" dirty="0">
                <a:solidFill>
                  <a:srgbClr val="FFFFFF"/>
                </a:solidFill>
              </a:rPr>
              <a:t> </a:t>
            </a:r>
            <a:r>
              <a:rPr lang="en-US" sz="2000" b="1" dirty="0" err="1">
                <a:solidFill>
                  <a:srgbClr val="FFFFFF"/>
                </a:solidFill>
              </a:rPr>
              <a:t>là</a:t>
            </a:r>
            <a:r>
              <a:rPr lang="en-US" sz="2000" b="1" dirty="0">
                <a:solidFill>
                  <a:srgbClr val="FFFFFF"/>
                </a:solidFill>
              </a:rPr>
              <a:t> pour </a:t>
            </a:r>
            <a:r>
              <a:rPr lang="en-US" sz="2000" b="1" dirty="0" err="1">
                <a:solidFill>
                  <a:srgbClr val="FFFFFF"/>
                </a:solidFill>
              </a:rPr>
              <a:t>éviter</a:t>
            </a:r>
            <a:r>
              <a:rPr lang="en-US" sz="2000" b="1" dirty="0">
                <a:solidFill>
                  <a:srgbClr val="FFFFFF"/>
                </a:solidFill>
              </a:rPr>
              <a:t> les </a:t>
            </a:r>
            <a:r>
              <a:rPr lang="en-US" sz="2000" b="1" dirty="0" err="1">
                <a:solidFill>
                  <a:srgbClr val="FFFFFF"/>
                </a:solidFill>
              </a:rPr>
              <a:t>erreurs</a:t>
            </a:r>
            <a:r>
              <a:rPr lang="en-US" sz="2000" b="1" dirty="0">
                <a:solidFill>
                  <a:srgbClr val="FFFFFF"/>
                </a:solidFill>
              </a:rPr>
              <a:t> </a:t>
            </a:r>
            <a:r>
              <a:rPr lang="en-US" sz="2000" b="1" dirty="0" err="1">
                <a:solidFill>
                  <a:srgbClr val="FFFFFF"/>
                </a:solidFill>
              </a:rPr>
              <a:t>en</a:t>
            </a:r>
            <a:r>
              <a:rPr lang="en-US" sz="2000" b="1" dirty="0">
                <a:solidFill>
                  <a:srgbClr val="FFFFFF"/>
                </a:solidFill>
              </a:rPr>
              <a:t> </a:t>
            </a:r>
            <a:r>
              <a:rPr lang="en-US" sz="2000" b="1" dirty="0" err="1">
                <a:solidFill>
                  <a:srgbClr val="FFFFFF"/>
                </a:solidFill>
              </a:rPr>
              <a:t>entreprise</a:t>
            </a:r>
            <a:r>
              <a:rPr lang="en-US" sz="2000" b="1" dirty="0">
                <a:solidFill>
                  <a:srgbClr val="FFFFFF"/>
                </a:solidFill>
              </a:rPr>
              <a:t>.</a:t>
            </a:r>
            <a:br>
              <a:rPr lang="en-US" sz="2000" b="1" dirty="0"/>
            </a:br>
            <a:br>
              <a:rPr lang="en-US" sz="2000" b="1" dirty="0"/>
            </a:br>
            <a:r>
              <a:rPr lang="en-US" sz="2000" b="1" dirty="0" err="1">
                <a:solidFill>
                  <a:srgbClr val="FFFFFF"/>
                </a:solidFill>
              </a:rPr>
              <a:t>J’espère</a:t>
            </a:r>
            <a:r>
              <a:rPr lang="en-US" sz="2000" b="1" dirty="0">
                <a:solidFill>
                  <a:srgbClr val="FFFFFF"/>
                </a:solidFill>
              </a:rPr>
              <a:t> que </a:t>
            </a:r>
            <a:r>
              <a:rPr lang="en-US" sz="2000" b="1" dirty="0" err="1">
                <a:solidFill>
                  <a:srgbClr val="FFFFFF"/>
                </a:solidFill>
              </a:rPr>
              <a:t>ce</a:t>
            </a:r>
            <a:r>
              <a:rPr lang="en-US" sz="2000" b="1" dirty="0">
                <a:solidFill>
                  <a:srgbClr val="FFFFFF"/>
                </a:solidFill>
              </a:rPr>
              <a:t> </a:t>
            </a:r>
            <a:r>
              <a:rPr lang="en-US" sz="2000" b="1" dirty="0" err="1">
                <a:solidFill>
                  <a:srgbClr val="FFFFFF"/>
                </a:solidFill>
              </a:rPr>
              <a:t>diaporama</a:t>
            </a:r>
            <a:r>
              <a:rPr lang="en-US" sz="2000" b="1" dirty="0">
                <a:solidFill>
                  <a:srgbClr val="FFFFFF"/>
                </a:solidFill>
              </a:rPr>
              <a:t> </a:t>
            </a:r>
            <a:r>
              <a:rPr lang="en-US" sz="2000" b="1" dirty="0" err="1">
                <a:solidFill>
                  <a:srgbClr val="FFFFFF"/>
                </a:solidFill>
              </a:rPr>
              <a:t>vous</a:t>
            </a:r>
            <a:r>
              <a:rPr lang="en-US" sz="2000" b="1" dirty="0">
                <a:solidFill>
                  <a:srgbClr val="FFFFFF"/>
                </a:solidFill>
              </a:rPr>
              <a:t> a </a:t>
            </a:r>
            <a:r>
              <a:rPr lang="en-US" sz="2000" b="1" dirty="0" err="1">
                <a:solidFill>
                  <a:srgbClr val="FFFFFF"/>
                </a:solidFill>
              </a:rPr>
              <a:t>permis</a:t>
            </a:r>
            <a:r>
              <a:rPr lang="en-US" sz="2000" b="1" dirty="0">
                <a:solidFill>
                  <a:srgbClr val="FFFFFF"/>
                </a:solidFill>
              </a:rPr>
              <a:t> de </a:t>
            </a:r>
            <a:r>
              <a:rPr lang="en-US" sz="2000" b="1" dirty="0" err="1">
                <a:solidFill>
                  <a:srgbClr val="FFFFFF"/>
                </a:solidFill>
              </a:rPr>
              <a:t>comprendre</a:t>
            </a:r>
            <a:r>
              <a:rPr lang="en-US" sz="2000" b="1" dirty="0">
                <a:solidFill>
                  <a:srgbClr val="FFFFFF"/>
                </a:solidFill>
              </a:rPr>
              <a:t> le </a:t>
            </a:r>
            <a:r>
              <a:rPr lang="en-US" sz="2000" b="1" dirty="0" err="1">
                <a:solidFill>
                  <a:srgbClr val="FFFFFF"/>
                </a:solidFill>
              </a:rPr>
              <a:t>fonctionnement</a:t>
            </a:r>
            <a:r>
              <a:rPr lang="en-US" sz="2000" b="1" dirty="0">
                <a:solidFill>
                  <a:srgbClr val="FFFFFF"/>
                </a:solidFill>
              </a:rPr>
              <a:t> et que </a:t>
            </a:r>
            <a:r>
              <a:rPr lang="en-US" sz="2000" b="1" dirty="0" err="1">
                <a:solidFill>
                  <a:srgbClr val="FFFFFF"/>
                </a:solidFill>
              </a:rPr>
              <a:t>sa</a:t>
            </a:r>
            <a:r>
              <a:rPr lang="en-US" sz="2000" b="1" dirty="0">
                <a:solidFill>
                  <a:srgbClr val="FFFFFF"/>
                </a:solidFill>
              </a:rPr>
              <a:t> </a:t>
            </a:r>
            <a:r>
              <a:rPr lang="en-US" sz="2000" b="1" dirty="0" err="1">
                <a:solidFill>
                  <a:srgbClr val="FFFFFF"/>
                </a:solidFill>
              </a:rPr>
              <a:t>vous</a:t>
            </a:r>
            <a:r>
              <a:rPr lang="en-US" sz="2000" b="1" dirty="0">
                <a:solidFill>
                  <a:srgbClr val="FFFFFF"/>
                </a:solidFill>
              </a:rPr>
              <a:t> </a:t>
            </a:r>
            <a:r>
              <a:rPr lang="en-US" sz="2000" b="1" dirty="0" err="1">
                <a:solidFill>
                  <a:srgbClr val="FFFFFF"/>
                </a:solidFill>
              </a:rPr>
              <a:t>aidera</a:t>
            </a:r>
            <a:r>
              <a:rPr lang="en-US" sz="2000" b="1" dirty="0">
                <a:solidFill>
                  <a:srgbClr val="FFFFFF"/>
                </a:solidFill>
              </a:rPr>
              <a:t> dans </a:t>
            </a:r>
            <a:r>
              <a:rPr lang="en-US" sz="2000" b="1" dirty="0" err="1">
                <a:solidFill>
                  <a:srgbClr val="FFFFFF"/>
                </a:solidFill>
              </a:rPr>
              <a:t>votre</a:t>
            </a:r>
            <a:r>
              <a:rPr lang="en-US" sz="2000" b="1" dirty="0">
                <a:solidFill>
                  <a:srgbClr val="FFFFFF"/>
                </a:solidFill>
              </a:rPr>
              <a:t> </a:t>
            </a:r>
            <a:r>
              <a:rPr lang="en-US" sz="2000" b="1" dirty="0" err="1">
                <a:solidFill>
                  <a:srgbClr val="FFFFFF"/>
                </a:solidFill>
              </a:rPr>
              <a:t>utilisation</a:t>
            </a:r>
            <a:r>
              <a:rPr lang="en-US" sz="2000" b="1" dirty="0">
                <a:solidFill>
                  <a:srgbClr val="FFFFFF"/>
                </a:solidFill>
              </a:rPr>
              <a:t> </a:t>
            </a:r>
            <a:r>
              <a:rPr lang="en-US" sz="2000" b="1" dirty="0" err="1">
                <a:solidFill>
                  <a:srgbClr val="FFFFFF"/>
                </a:solidFill>
              </a:rPr>
              <a:t>quotidienne</a:t>
            </a:r>
            <a:r>
              <a:rPr lang="en-US" sz="2000" b="1" dirty="0">
                <a:solidFill>
                  <a:srgbClr val="FFFFFF"/>
                </a:solidFill>
              </a:rPr>
              <a:t>.</a:t>
            </a: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091018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BAC0002D305F479E5813E0633BA015" ma:contentTypeVersion="2" ma:contentTypeDescription="Crée un document." ma:contentTypeScope="" ma:versionID="81661a8b3eae5610f35203e8b8bde856">
  <xsd:schema xmlns:xsd="http://www.w3.org/2001/XMLSchema" xmlns:xs="http://www.w3.org/2001/XMLSchema" xmlns:p="http://schemas.microsoft.com/office/2006/metadata/properties" xmlns:ns2="3bf0de8b-6bfd-49ea-9085-daa1277bdab2" targetNamespace="http://schemas.microsoft.com/office/2006/metadata/properties" ma:root="true" ma:fieldsID="9a9b02573a32c65ce326df09054576fd" ns2:_="">
    <xsd:import namespace="3bf0de8b-6bfd-49ea-9085-daa1277bdab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f0de8b-6bfd-49ea-9085-daa1277bda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2D232C-2618-4AFE-99EF-36CB41DF85C2}">
  <ds:schemaRefs>
    <ds:schemaRef ds:uri="3bf0de8b-6bfd-49ea-9085-daa1277bdab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C53B926-F305-49FB-B9F9-CDEB04469C29}">
  <ds:schemaRefs>
    <ds:schemaRef ds:uri="3bf0de8b-6bfd-49ea-9085-daa1277bdab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D35F3F2-2891-49C7-AA21-A70A16357B5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609</Words>
  <Application>Microsoft Office PowerPoint</Application>
  <PresentationFormat>Grand écran</PresentationFormat>
  <Paragraphs>32</Paragraphs>
  <Slides>8</Slides>
  <Notes>1</Notes>
  <HiddenSlides>0</HiddenSlides>
  <MMClips>0</MMClips>
  <ScaleCrop>false</ScaleCrop>
  <HeadingPairs>
    <vt:vector size="4" baseType="variant">
      <vt:variant>
        <vt:lpstr>Thème</vt:lpstr>
      </vt:variant>
      <vt:variant>
        <vt:i4>1</vt:i4>
      </vt:variant>
      <vt:variant>
        <vt:lpstr>Titres des diapositives</vt:lpstr>
      </vt:variant>
      <vt:variant>
        <vt:i4>8</vt:i4>
      </vt:variant>
    </vt:vector>
  </HeadingPairs>
  <TitlesOfParts>
    <vt:vector size="9" baseType="lpstr">
      <vt:lpstr>Thème Office</vt:lpstr>
      <vt:lpstr>Les différentes menaces sur Internet</vt:lpstr>
      <vt:lpstr>Introduction</vt:lpstr>
      <vt:lpstr>Le Spam</vt:lpstr>
      <vt:lpstr>Le hameçonnage</vt:lpstr>
      <vt:lpstr>Usurpation d'identité;</vt:lpstr>
      <vt:lpstr>Virus</vt:lpstr>
      <vt:lpstr>Risque de sécurité interne et vol de d’appareils</vt:lpstr>
      <vt:lpstr>Conclusion Pour conclure nous avons expliqué dans ce diaporama les différentes menaces et les façons de s’en protéger car il est important d’être formé dans ce domaine là pour éviter les erreurs en entreprise.  J’espère que ce diaporama vous a permis de comprendre le fonctionnement et que sa vous aidera dans votre utilisation quotidienne.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 différent menace sur internet</dc:title>
  <dc:creator>SIBOLD Charly</dc:creator>
  <cp:lastModifiedBy>SIBOLD Charly</cp:lastModifiedBy>
  <cp:revision>53</cp:revision>
  <dcterms:created xsi:type="dcterms:W3CDTF">2022-11-15T13:25:05Z</dcterms:created>
  <dcterms:modified xsi:type="dcterms:W3CDTF">2022-12-06T13:54:35Z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0x010100BDBAC0002D305F479E5813E0633BA015</vt:lpwstr>
  </property>
</Properties>
</file>

<file path=docProps/thumbnail.jpeg>
</file>